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7" r:id="rId4"/>
  </p:sldMasterIdLst>
  <p:notesMasterIdLst>
    <p:notesMasterId r:id="rId27"/>
  </p:notesMasterIdLst>
  <p:sldIdLst>
    <p:sldId id="256" r:id="rId5"/>
    <p:sldId id="268" r:id="rId6"/>
    <p:sldId id="257" r:id="rId7"/>
    <p:sldId id="258" r:id="rId8"/>
    <p:sldId id="259" r:id="rId9"/>
    <p:sldId id="265" r:id="rId10"/>
    <p:sldId id="260" r:id="rId11"/>
    <p:sldId id="261" r:id="rId12"/>
    <p:sldId id="263" r:id="rId13"/>
    <p:sldId id="264" r:id="rId14"/>
    <p:sldId id="273" r:id="rId15"/>
    <p:sldId id="274" r:id="rId16"/>
    <p:sldId id="262" r:id="rId17"/>
    <p:sldId id="272" r:id="rId18"/>
    <p:sldId id="266" r:id="rId19"/>
    <p:sldId id="267" r:id="rId20"/>
    <p:sldId id="269" r:id="rId21"/>
    <p:sldId id="270" r:id="rId22"/>
    <p:sldId id="271" r:id="rId23"/>
    <p:sldId id="276" r:id="rId24"/>
    <p:sldId id="277"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E0B491-DC4E-35C2-E613-93B7AD0C2030}" v="2" dt="2022-01-12T21:51:34.465"/>
    <p1510:client id="{3D2741D2-3834-3F16-4196-8A5B150E9A94}" v="3" dt="2021-10-21T14:38:36.583"/>
    <p1510:client id="{4747AB7F-48F8-4D32-9142-113A54065769}" v="17" dt="2021-09-15T11:41:01.906"/>
    <p1510:client id="{67BD698C-8C61-7013-9524-4C847151F98D}" v="1" dt="2021-09-09T15:46:05.534"/>
    <p1510:client id="{7687DCB9-512A-4050-B072-05B7529DCA60}" v="18" dt="2021-08-09T21:58:03.968"/>
    <p1510:client id="{8CAC521E-3033-E5BA-9E0E-7B718917C1EA}" v="25" dt="2021-09-09T16:02:51.250"/>
    <p1510:client id="{9CB27A13-C402-0A24-BF61-DCE074718AE0}" v="78" dt="2021-12-12T19:54:21.091"/>
    <p1510:client id="{9E6CB634-A039-DC40-79A7-5418A9B581F1}" v="1" dt="2022-01-12T21:49:38.673"/>
    <p1510:client id="{AEADFADD-4CD6-7BEB-63A9-B61D235B7A75}" v="685" dt="2021-09-07T17:25:25.788"/>
    <p1510:client id="{B7347D52-4D17-F367-9DE6-6F3D949FFB92}" v="2318" dt="2021-09-09T14:51:33.788"/>
    <p1510:client id="{CC966ED0-B10D-50BB-C367-128E1BA399A0}" v="1974" dt="2021-08-12T02:09:16.585"/>
    <p1510:client id="{D8569C97-5A92-8084-19DE-6F06812ED6AC}" v="6" dt="2021-10-21T14:10:15.030"/>
    <p1510:client id="{E5B7C042-EBE0-7EC0-5ACB-9472C2771786}" v="991" dt="2021-08-19T14:59:57.745"/>
    <p1510:client id="{EBE90525-9C3B-960D-4014-BD3EE60690AA}" v="4" dt="2022-01-12T21:52:25.794"/>
    <p1510:client id="{EEC3356A-FFDB-CED5-A0EC-641BC8783014}" v="9" dt="2021-10-21T14:14:32.626"/>
    <p1510:client id="{F5710CE8-9FB2-686D-AA9E-B318E52F7330}" v="2" dt="2022-04-01T14:21:40.1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son, Michael T." userId="S::benson_rowan.edu#ext#@middlesex.onmicrosoft.com::7c5dbc09-3044-43d6-adf7-fb53ae4f67be" providerId="AD" clId="Web-{EBE90525-9C3B-960D-4014-BD3EE60690AA}"/>
    <pc:docChg chg="modSld">
      <pc:chgData name="Benson, Michael T." userId="S::benson_rowan.edu#ext#@middlesex.onmicrosoft.com::7c5dbc09-3044-43d6-adf7-fb53ae4f67be" providerId="AD" clId="Web-{EBE90525-9C3B-960D-4014-BD3EE60690AA}" dt="2022-01-12T21:52:25.794" v="3" actId="1076"/>
      <pc:docMkLst>
        <pc:docMk/>
      </pc:docMkLst>
      <pc:sldChg chg="modSp">
        <pc:chgData name="Benson, Michael T." userId="S::benson_rowan.edu#ext#@middlesex.onmicrosoft.com::7c5dbc09-3044-43d6-adf7-fb53ae4f67be" providerId="AD" clId="Web-{EBE90525-9C3B-960D-4014-BD3EE60690AA}" dt="2022-01-12T21:52:10.043" v="1" actId="1076"/>
        <pc:sldMkLst>
          <pc:docMk/>
          <pc:sldMk cId="1794027704" sldId="262"/>
        </pc:sldMkLst>
        <pc:spChg chg="mod">
          <ac:chgData name="Benson, Michael T." userId="S::benson_rowan.edu#ext#@middlesex.onmicrosoft.com::7c5dbc09-3044-43d6-adf7-fb53ae4f67be" providerId="AD" clId="Web-{EBE90525-9C3B-960D-4014-BD3EE60690AA}" dt="2022-01-12T21:52:10.043" v="1" actId="1076"/>
          <ac:spMkLst>
            <pc:docMk/>
            <pc:sldMk cId="1794027704" sldId="262"/>
            <ac:spMk id="2" creationId="{67D281B1-1F68-4726-9493-010B8474BDC9}"/>
          </ac:spMkLst>
        </pc:spChg>
        <pc:picChg chg="mod">
          <ac:chgData name="Benson, Michael T." userId="S::benson_rowan.edu#ext#@middlesex.onmicrosoft.com::7c5dbc09-3044-43d6-adf7-fb53ae4f67be" providerId="AD" clId="Web-{EBE90525-9C3B-960D-4014-BD3EE60690AA}" dt="2022-01-12T21:51:57.059" v="0" actId="1076"/>
          <ac:picMkLst>
            <pc:docMk/>
            <pc:sldMk cId="1794027704" sldId="262"/>
            <ac:picMk id="4" creationId="{64FB8314-DFFB-437B-812D-6960DB21F595}"/>
          </ac:picMkLst>
        </pc:picChg>
      </pc:sldChg>
      <pc:sldChg chg="modSp">
        <pc:chgData name="Benson, Michael T." userId="S::benson_rowan.edu#ext#@middlesex.onmicrosoft.com::7c5dbc09-3044-43d6-adf7-fb53ae4f67be" providerId="AD" clId="Web-{EBE90525-9C3B-960D-4014-BD3EE60690AA}" dt="2022-01-12T21:52:25.794" v="3" actId="1076"/>
        <pc:sldMkLst>
          <pc:docMk/>
          <pc:sldMk cId="2761815927" sldId="267"/>
        </pc:sldMkLst>
        <pc:spChg chg="mod">
          <ac:chgData name="Benson, Michael T." userId="S::benson_rowan.edu#ext#@middlesex.onmicrosoft.com::7c5dbc09-3044-43d6-adf7-fb53ae4f67be" providerId="AD" clId="Web-{EBE90525-9C3B-960D-4014-BD3EE60690AA}" dt="2022-01-12T21:52:25.794" v="3" actId="1076"/>
          <ac:spMkLst>
            <pc:docMk/>
            <pc:sldMk cId="2761815927" sldId="267"/>
            <ac:spMk id="2" creationId="{A22AFC3B-9F79-4BFD-989A-DAFC4CB1E268}"/>
          </ac:spMkLst>
        </pc:spChg>
        <pc:spChg chg="mod">
          <ac:chgData name="Benson, Michael T." userId="S::benson_rowan.edu#ext#@middlesex.onmicrosoft.com::7c5dbc09-3044-43d6-adf7-fb53ae4f67be" providerId="AD" clId="Web-{EBE90525-9C3B-960D-4014-BD3EE60690AA}" dt="2022-01-12T21:52:21.872" v="2" actId="1076"/>
          <ac:spMkLst>
            <pc:docMk/>
            <pc:sldMk cId="2761815927" sldId="267"/>
            <ac:spMk id="4" creationId="{5108E374-DF43-4D32-AF30-BE17DD7817F9}"/>
          </ac:spMkLst>
        </pc:spChg>
      </pc:sldChg>
    </pc:docChg>
  </pc:docChgLst>
  <pc:docChgLst>
    <pc:chgData name="Moe Tabanli" userId="S::mtabanli@middlesexcc.edu::d02b9af5-3a92-4b23-814e-3d5311dc22a5" providerId="AD" clId="Web-{4747AB7F-48F8-4D32-9142-113A54065769}"/>
    <pc:docChg chg="modSld">
      <pc:chgData name="Moe Tabanli" userId="S::mtabanli@middlesexcc.edu::d02b9af5-3a92-4b23-814e-3d5311dc22a5" providerId="AD" clId="Web-{4747AB7F-48F8-4D32-9142-113A54065769}" dt="2021-09-15T11:41:01.906" v="8" actId="20577"/>
      <pc:docMkLst>
        <pc:docMk/>
      </pc:docMkLst>
      <pc:sldChg chg="modSp">
        <pc:chgData name="Moe Tabanli" userId="S::mtabanli@middlesexcc.edu::d02b9af5-3a92-4b23-814e-3d5311dc22a5" providerId="AD" clId="Web-{4747AB7F-48F8-4D32-9142-113A54065769}" dt="2021-09-15T11:41:01.906" v="8" actId="20577"/>
        <pc:sldMkLst>
          <pc:docMk/>
          <pc:sldMk cId="109857222" sldId="256"/>
        </pc:sldMkLst>
        <pc:spChg chg="mod">
          <ac:chgData name="Moe Tabanli" userId="S::mtabanli@middlesexcc.edu::d02b9af5-3a92-4b23-814e-3d5311dc22a5" providerId="AD" clId="Web-{4747AB7F-48F8-4D32-9142-113A54065769}" dt="2021-09-15T11:40:33.124" v="6" actId="20577"/>
          <ac:spMkLst>
            <pc:docMk/>
            <pc:sldMk cId="109857222" sldId="256"/>
            <ac:spMk id="2" creationId="{00000000-0000-0000-0000-000000000000}"/>
          </ac:spMkLst>
        </pc:spChg>
        <pc:spChg chg="mod">
          <ac:chgData name="Moe Tabanli" userId="S::mtabanli@middlesexcc.edu::d02b9af5-3a92-4b23-814e-3d5311dc22a5" providerId="AD" clId="Web-{4747AB7F-48F8-4D32-9142-113A54065769}" dt="2021-09-15T11:41:01.906" v="8" actId="20577"/>
          <ac:spMkLst>
            <pc:docMk/>
            <pc:sldMk cId="109857222" sldId="256"/>
            <ac:spMk id="3" creationId="{00000000-0000-0000-0000-000000000000}"/>
          </ac:spMkLst>
        </pc:spChg>
      </pc:sldChg>
    </pc:docChg>
  </pc:docChgLst>
  <pc:docChgLst>
    <pc:chgData name="Moe Tabanli" userId="S::mtabanli@middlesexcc.edu::d02b9af5-3a92-4b23-814e-3d5311dc22a5" providerId="AD" clId="Web-{D8569C97-5A92-8084-19DE-6F06812ED6AC}"/>
    <pc:docChg chg="modSld">
      <pc:chgData name="Moe Tabanli" userId="S::mtabanli@middlesexcc.edu::d02b9af5-3a92-4b23-814e-3d5311dc22a5" providerId="AD" clId="Web-{D8569C97-5A92-8084-19DE-6F06812ED6AC}" dt="2021-10-21T14:10:14.420" v="3" actId="20577"/>
      <pc:docMkLst>
        <pc:docMk/>
      </pc:docMkLst>
      <pc:sldChg chg="modSp">
        <pc:chgData name="Moe Tabanli" userId="S::mtabanli@middlesexcc.edu::d02b9af5-3a92-4b23-814e-3d5311dc22a5" providerId="AD" clId="Web-{D8569C97-5A92-8084-19DE-6F06812ED6AC}" dt="2021-10-21T14:10:14.420" v="3" actId="20577"/>
        <pc:sldMkLst>
          <pc:docMk/>
          <pc:sldMk cId="109857222" sldId="256"/>
        </pc:sldMkLst>
        <pc:spChg chg="mod">
          <ac:chgData name="Moe Tabanli" userId="S::mtabanli@middlesexcc.edu::d02b9af5-3a92-4b23-814e-3d5311dc22a5" providerId="AD" clId="Web-{D8569C97-5A92-8084-19DE-6F06812ED6AC}" dt="2021-10-21T14:10:09.514" v="2" actId="20577"/>
          <ac:spMkLst>
            <pc:docMk/>
            <pc:sldMk cId="109857222" sldId="256"/>
            <ac:spMk id="2" creationId="{00000000-0000-0000-0000-000000000000}"/>
          </ac:spMkLst>
        </pc:spChg>
        <pc:spChg chg="mod">
          <ac:chgData name="Moe Tabanli" userId="S::mtabanli@middlesexcc.edu::d02b9af5-3a92-4b23-814e-3d5311dc22a5" providerId="AD" clId="Web-{D8569C97-5A92-8084-19DE-6F06812ED6AC}" dt="2021-10-21T14:10:14.420" v="3" actId="20577"/>
          <ac:spMkLst>
            <pc:docMk/>
            <pc:sldMk cId="109857222" sldId="256"/>
            <ac:spMk id="3" creationId="{00000000-0000-0000-0000-000000000000}"/>
          </ac:spMkLst>
        </pc:spChg>
      </pc:sldChg>
    </pc:docChg>
  </pc:docChgLst>
  <pc:docChgLst>
    <pc:chgData name="Benson, Michael T." userId="S::benson_rowan.edu#ext#@middlesex.onmicrosoft.com::7c5dbc09-3044-43d6-adf7-fb53ae4f67be" providerId="AD" clId="Web-{9E6CB634-A039-DC40-79A7-5418A9B581F1}"/>
    <pc:docChg chg="modSld">
      <pc:chgData name="Benson, Michael T." userId="S::benson_rowan.edu#ext#@middlesex.onmicrosoft.com::7c5dbc09-3044-43d6-adf7-fb53ae4f67be" providerId="AD" clId="Web-{9E6CB634-A039-DC40-79A7-5418A9B581F1}" dt="2022-01-12T21:49:38.673" v="0"/>
      <pc:docMkLst>
        <pc:docMk/>
      </pc:docMkLst>
      <pc:sldChg chg="modSp">
        <pc:chgData name="Benson, Michael T." userId="S::benson_rowan.edu#ext#@middlesex.onmicrosoft.com::7c5dbc09-3044-43d6-adf7-fb53ae4f67be" providerId="AD" clId="Web-{9E6CB634-A039-DC40-79A7-5418A9B581F1}" dt="2022-01-12T21:49:38.673" v="0"/>
        <pc:sldMkLst>
          <pc:docMk/>
          <pc:sldMk cId="109857222" sldId="256"/>
        </pc:sldMkLst>
        <pc:picChg chg="mod">
          <ac:chgData name="Benson, Michael T." userId="S::benson_rowan.edu#ext#@middlesex.onmicrosoft.com::7c5dbc09-3044-43d6-adf7-fb53ae4f67be" providerId="AD" clId="Web-{9E6CB634-A039-DC40-79A7-5418A9B581F1}" dt="2022-01-12T21:49:38.673" v="0"/>
          <ac:picMkLst>
            <pc:docMk/>
            <pc:sldMk cId="109857222" sldId="256"/>
            <ac:picMk id="5" creationId="{D59D457B-2254-47BC-9988-BE03C2BD7FE4}"/>
          </ac:picMkLst>
        </pc:picChg>
      </pc:sldChg>
    </pc:docChg>
  </pc:docChgLst>
  <pc:docChgLst>
    <pc:chgData name="Joshua Gaul" userId="S::joshua.gaul_njedge.net#ext#@middlesex.onmicrosoft.com::87e530a6-2e99-4802-8e2e-2a6ea43047e6" providerId="AD" clId="Web-{67BD698C-8C61-7013-9524-4C847151F98D}"/>
    <pc:docChg chg="modSld">
      <pc:chgData name="Joshua Gaul" userId="S::joshua.gaul_njedge.net#ext#@middlesex.onmicrosoft.com::87e530a6-2e99-4802-8e2e-2a6ea43047e6" providerId="AD" clId="Web-{67BD698C-8C61-7013-9524-4C847151F98D}" dt="2021-09-09T15:46:05.534" v="0" actId="14100"/>
      <pc:docMkLst>
        <pc:docMk/>
      </pc:docMkLst>
      <pc:sldChg chg="modSp">
        <pc:chgData name="Joshua Gaul" userId="S::joshua.gaul_njedge.net#ext#@middlesex.onmicrosoft.com::87e530a6-2e99-4802-8e2e-2a6ea43047e6" providerId="AD" clId="Web-{67BD698C-8C61-7013-9524-4C847151F98D}" dt="2021-09-09T15:46:05.534" v="0" actId="14100"/>
        <pc:sldMkLst>
          <pc:docMk/>
          <pc:sldMk cId="3852157065" sldId="269"/>
        </pc:sldMkLst>
        <pc:picChg chg="mod">
          <ac:chgData name="Joshua Gaul" userId="S::joshua.gaul_njedge.net#ext#@middlesex.onmicrosoft.com::87e530a6-2e99-4802-8e2e-2a6ea43047e6" providerId="AD" clId="Web-{67BD698C-8C61-7013-9524-4C847151F98D}" dt="2021-09-09T15:46:05.534" v="0" actId="14100"/>
          <ac:picMkLst>
            <pc:docMk/>
            <pc:sldMk cId="3852157065" sldId="269"/>
            <ac:picMk id="6" creationId="{CF85D44E-DD9D-43FA-8B72-1E4D61617CBC}"/>
          </ac:picMkLst>
        </pc:picChg>
      </pc:sldChg>
    </pc:docChg>
  </pc:docChgLst>
  <pc:docChgLst>
    <pc:chgData name="Moe Tabanli" userId="S::mtabanli@middlesexcc.edu::d02b9af5-3a92-4b23-814e-3d5311dc22a5" providerId="AD" clId="Web-{F5710CE8-9FB2-686D-AA9E-B318E52F7330}"/>
    <pc:docChg chg="modSld">
      <pc:chgData name="Moe Tabanli" userId="S::mtabanli@middlesexcc.edu::d02b9af5-3a92-4b23-814e-3d5311dc22a5" providerId="AD" clId="Web-{F5710CE8-9FB2-686D-AA9E-B318E52F7330}" dt="2022-04-01T14:21:40.108" v="3" actId="20577"/>
      <pc:docMkLst>
        <pc:docMk/>
      </pc:docMkLst>
      <pc:sldChg chg="modSp">
        <pc:chgData name="Moe Tabanli" userId="S::mtabanli@middlesexcc.edu::d02b9af5-3a92-4b23-814e-3d5311dc22a5" providerId="AD" clId="Web-{F5710CE8-9FB2-686D-AA9E-B318E52F7330}" dt="2022-04-01T14:21:40.108" v="3" actId="20577"/>
        <pc:sldMkLst>
          <pc:docMk/>
          <pc:sldMk cId="2283527042" sldId="278"/>
        </pc:sldMkLst>
        <pc:spChg chg="mod">
          <ac:chgData name="Moe Tabanli" userId="S::mtabanli@middlesexcc.edu::d02b9af5-3a92-4b23-814e-3d5311dc22a5" providerId="AD" clId="Web-{F5710CE8-9FB2-686D-AA9E-B318E52F7330}" dt="2022-04-01T14:21:40.108" v="3" actId="20577"/>
          <ac:spMkLst>
            <pc:docMk/>
            <pc:sldMk cId="2283527042" sldId="278"/>
            <ac:spMk id="3" creationId="{911EA016-C36B-4AF4-AF18-C2F47EA3FEE7}"/>
          </ac:spMkLst>
        </pc:spChg>
      </pc:sldChg>
    </pc:docChg>
  </pc:docChgLst>
  <pc:docChgLst>
    <pc:chgData name="Moe Tabanli" userId="S::mtabanli@middlesexcc.edu::d02b9af5-3a92-4b23-814e-3d5311dc22a5" providerId="AD" clId="Web-{3D2741D2-3834-3F16-4196-8A5B150E9A94}"/>
    <pc:docChg chg="modSld">
      <pc:chgData name="Moe Tabanli" userId="S::mtabanli@middlesexcc.edu::d02b9af5-3a92-4b23-814e-3d5311dc22a5" providerId="AD" clId="Web-{3D2741D2-3834-3F16-4196-8A5B150E9A94}" dt="2021-10-21T14:37:53.347" v="2" actId="14100"/>
      <pc:docMkLst>
        <pc:docMk/>
      </pc:docMkLst>
      <pc:sldChg chg="modSp">
        <pc:chgData name="Moe Tabanli" userId="S::mtabanli@middlesexcc.edu::d02b9af5-3a92-4b23-814e-3d5311dc22a5" providerId="AD" clId="Web-{3D2741D2-3834-3F16-4196-8A5B150E9A94}" dt="2021-10-21T14:37:53.347" v="2" actId="14100"/>
        <pc:sldMkLst>
          <pc:docMk/>
          <pc:sldMk cId="109857222" sldId="256"/>
        </pc:sldMkLst>
        <pc:spChg chg="mod">
          <ac:chgData name="Moe Tabanli" userId="S::mtabanli@middlesexcc.edu::d02b9af5-3a92-4b23-814e-3d5311dc22a5" providerId="AD" clId="Web-{3D2741D2-3834-3F16-4196-8A5B150E9A94}" dt="2021-10-21T14:37:53.347" v="2" actId="14100"/>
          <ac:spMkLst>
            <pc:docMk/>
            <pc:sldMk cId="109857222" sldId="256"/>
            <ac:spMk id="2" creationId="{00000000-0000-0000-0000-000000000000}"/>
          </ac:spMkLst>
        </pc:spChg>
      </pc:sldChg>
    </pc:docChg>
  </pc:docChgLst>
  <pc:docChgLst>
    <pc:chgData name="Benson, Michael T." userId="S::benson_rowan.edu#ext#@middlesex.onmicrosoft.com::7c5dbc09-3044-43d6-adf7-fb53ae4f67be" providerId="AD" clId="Web-{15E0B491-DC4E-35C2-E613-93B7AD0C2030}"/>
    <pc:docChg chg="modSld">
      <pc:chgData name="Benson, Michael T." userId="S::benson_rowan.edu#ext#@middlesex.onmicrosoft.com::7c5dbc09-3044-43d6-adf7-fb53ae4f67be" providerId="AD" clId="Web-{15E0B491-DC4E-35C2-E613-93B7AD0C2030}" dt="2022-01-12T21:51:34.465" v="1" actId="1076"/>
      <pc:docMkLst>
        <pc:docMk/>
      </pc:docMkLst>
      <pc:sldChg chg="modSp">
        <pc:chgData name="Benson, Michael T." userId="S::benson_rowan.edu#ext#@middlesex.onmicrosoft.com::7c5dbc09-3044-43d6-adf7-fb53ae4f67be" providerId="AD" clId="Web-{15E0B491-DC4E-35C2-E613-93B7AD0C2030}" dt="2022-01-12T21:51:34.465" v="1" actId="1076"/>
        <pc:sldMkLst>
          <pc:docMk/>
          <pc:sldMk cId="3914997540" sldId="268"/>
        </pc:sldMkLst>
        <pc:graphicFrameChg chg="mod">
          <ac:chgData name="Benson, Michael T." userId="S::benson_rowan.edu#ext#@middlesex.onmicrosoft.com::7c5dbc09-3044-43d6-adf7-fb53ae4f67be" providerId="AD" clId="Web-{15E0B491-DC4E-35C2-E613-93B7AD0C2030}" dt="2022-01-12T21:51:34.465" v="1" actId="1076"/>
          <ac:graphicFrameMkLst>
            <pc:docMk/>
            <pc:sldMk cId="3914997540" sldId="268"/>
            <ac:graphicFrameMk id="4" creationId="{F640CEE1-B1B3-4F63-A4EC-EEA2DCDFEB30}"/>
          </ac:graphicFrameMkLst>
        </pc:graphicFrameChg>
      </pc:sldChg>
    </pc:docChg>
  </pc:docChgLst>
  <pc:docChgLst>
    <pc:chgData name="Moe Tabanli" userId="S::mtabanli@middlesexcc.edu::d02b9af5-3a92-4b23-814e-3d5311dc22a5" providerId="AD" clId="Web-{EEC3356A-FFDB-CED5-A0EC-641BC8783014}"/>
    <pc:docChg chg="modSld">
      <pc:chgData name="Moe Tabanli" userId="S::mtabanli@middlesexcc.edu::d02b9af5-3a92-4b23-814e-3d5311dc22a5" providerId="AD" clId="Web-{EEC3356A-FFDB-CED5-A0EC-641BC8783014}" dt="2021-10-21T14:14:32.626" v="9" actId="20577"/>
      <pc:docMkLst>
        <pc:docMk/>
      </pc:docMkLst>
      <pc:sldChg chg="addSp delSp modSp mod setBg">
        <pc:chgData name="Moe Tabanli" userId="S::mtabanli@middlesexcc.edu::d02b9af5-3a92-4b23-814e-3d5311dc22a5" providerId="AD" clId="Web-{EEC3356A-FFDB-CED5-A0EC-641BC8783014}" dt="2021-10-21T14:13:44.593" v="3"/>
        <pc:sldMkLst>
          <pc:docMk/>
          <pc:sldMk cId="109857222" sldId="256"/>
        </pc:sldMkLst>
        <pc:spChg chg="mod">
          <ac:chgData name="Moe Tabanli" userId="S::mtabanli@middlesexcc.edu::d02b9af5-3a92-4b23-814e-3d5311dc22a5" providerId="AD" clId="Web-{EEC3356A-FFDB-CED5-A0EC-641BC8783014}" dt="2021-10-21T14:13:44.593" v="3"/>
          <ac:spMkLst>
            <pc:docMk/>
            <pc:sldMk cId="109857222" sldId="256"/>
            <ac:spMk id="2" creationId="{00000000-0000-0000-0000-000000000000}"/>
          </ac:spMkLst>
        </pc:spChg>
        <pc:spChg chg="mod">
          <ac:chgData name="Moe Tabanli" userId="S::mtabanli@middlesexcc.edu::d02b9af5-3a92-4b23-814e-3d5311dc22a5" providerId="AD" clId="Web-{EEC3356A-FFDB-CED5-A0EC-641BC8783014}" dt="2021-10-21T14:13:44.593" v="3"/>
          <ac:spMkLst>
            <pc:docMk/>
            <pc:sldMk cId="109857222" sldId="256"/>
            <ac:spMk id="3" creationId="{00000000-0000-0000-0000-000000000000}"/>
          </ac:spMkLst>
        </pc:spChg>
        <pc:spChg chg="add">
          <ac:chgData name="Moe Tabanli" userId="S::mtabanli@middlesexcc.edu::d02b9af5-3a92-4b23-814e-3d5311dc22a5" providerId="AD" clId="Web-{EEC3356A-FFDB-CED5-A0EC-641BC8783014}" dt="2021-10-21T14:13:44.593" v="3"/>
          <ac:spMkLst>
            <pc:docMk/>
            <pc:sldMk cId="109857222" sldId="256"/>
            <ac:spMk id="10" creationId="{86295E7F-EA66-480B-B001-C8BE7CD61903}"/>
          </ac:spMkLst>
        </pc:spChg>
        <pc:picChg chg="add del mod">
          <ac:chgData name="Moe Tabanli" userId="S::mtabanli@middlesexcc.edu::d02b9af5-3a92-4b23-814e-3d5311dc22a5" providerId="AD" clId="Web-{EEC3356A-FFDB-CED5-A0EC-641BC8783014}" dt="2021-10-21T14:13:23.327" v="1"/>
          <ac:picMkLst>
            <pc:docMk/>
            <pc:sldMk cId="109857222" sldId="256"/>
            <ac:picMk id="4" creationId="{1284ADD7-D26A-4C58-A750-B828938DC38E}"/>
          </ac:picMkLst>
        </pc:picChg>
        <pc:picChg chg="add mod">
          <ac:chgData name="Moe Tabanli" userId="S::mtabanli@middlesexcc.edu::d02b9af5-3a92-4b23-814e-3d5311dc22a5" providerId="AD" clId="Web-{EEC3356A-FFDB-CED5-A0EC-641BC8783014}" dt="2021-10-21T14:13:44.593" v="3"/>
          <ac:picMkLst>
            <pc:docMk/>
            <pc:sldMk cId="109857222" sldId="256"/>
            <ac:picMk id="5" creationId="{D59D457B-2254-47BC-9988-BE03C2BD7FE4}"/>
          </ac:picMkLst>
        </pc:picChg>
        <pc:cxnChg chg="add">
          <ac:chgData name="Moe Tabanli" userId="S::mtabanli@middlesexcc.edu::d02b9af5-3a92-4b23-814e-3d5311dc22a5" providerId="AD" clId="Web-{EEC3356A-FFDB-CED5-A0EC-641BC8783014}" dt="2021-10-21T14:13:44.593" v="3"/>
          <ac:cxnSpMkLst>
            <pc:docMk/>
            <pc:sldMk cId="109857222" sldId="256"/>
            <ac:cxnSpMk id="12" creationId="{E126E481-B945-4179-BD79-05E96E9B29E1}"/>
          </ac:cxnSpMkLst>
        </pc:cxnChg>
      </pc:sldChg>
      <pc:sldChg chg="modSp">
        <pc:chgData name="Moe Tabanli" userId="S::mtabanli@middlesexcc.edu::d02b9af5-3a92-4b23-814e-3d5311dc22a5" providerId="AD" clId="Web-{EEC3356A-FFDB-CED5-A0EC-641BC8783014}" dt="2021-10-21T14:14:32.626" v="9" actId="20577"/>
        <pc:sldMkLst>
          <pc:docMk/>
          <pc:sldMk cId="749798015" sldId="272"/>
        </pc:sldMkLst>
        <pc:spChg chg="mod">
          <ac:chgData name="Moe Tabanli" userId="S::mtabanli@middlesexcc.edu::d02b9af5-3a92-4b23-814e-3d5311dc22a5" providerId="AD" clId="Web-{EEC3356A-FFDB-CED5-A0EC-641BC8783014}" dt="2021-10-21T14:14:32.626" v="9" actId="20577"/>
          <ac:spMkLst>
            <pc:docMk/>
            <pc:sldMk cId="749798015" sldId="272"/>
            <ac:spMk id="3" creationId="{7A2DC72C-2367-41F9-A068-937E6954C3E0}"/>
          </ac:spMkLst>
        </pc:spChg>
      </pc:sldChg>
    </pc:docChg>
  </pc:docChgLst>
  <pc:docChgLst>
    <pc:chgData name="Moe Tabanli" userId="S::mtabanli@middlesexcc.edu::d02b9af5-3a92-4b23-814e-3d5311dc22a5" providerId="AD" clId="Web-{9CB27A13-C402-0A24-BF61-DCE074718AE0}"/>
    <pc:docChg chg="modSld">
      <pc:chgData name="Moe Tabanli" userId="S::mtabanli@middlesexcc.edu::d02b9af5-3a92-4b23-814e-3d5311dc22a5" providerId="AD" clId="Web-{9CB27A13-C402-0A24-BF61-DCE074718AE0}" dt="2021-12-12T19:54:21.091" v="92"/>
      <pc:docMkLst>
        <pc:docMk/>
      </pc:docMkLst>
      <pc:sldChg chg="addSp delSp modSp">
        <pc:chgData name="Moe Tabanli" userId="S::mtabanli@middlesexcc.edu::d02b9af5-3a92-4b23-814e-3d5311dc22a5" providerId="AD" clId="Web-{9CB27A13-C402-0A24-BF61-DCE074718AE0}" dt="2021-12-12T19:32:14.309" v="4"/>
        <pc:sldMkLst>
          <pc:docMk/>
          <pc:sldMk cId="1968695223" sldId="260"/>
        </pc:sldMkLst>
        <pc:spChg chg="add del">
          <ac:chgData name="Moe Tabanli" userId="S::mtabanli@middlesexcc.edu::d02b9af5-3a92-4b23-814e-3d5311dc22a5" providerId="AD" clId="Web-{9CB27A13-C402-0A24-BF61-DCE074718AE0}" dt="2021-12-12T19:31:07.181" v="2"/>
          <ac:spMkLst>
            <pc:docMk/>
            <pc:sldMk cId="1968695223" sldId="260"/>
            <ac:spMk id="7" creationId="{439A7E3D-B6DA-48BC-937E-5200FBF18498}"/>
          </ac:spMkLst>
        </pc:spChg>
        <pc:picChg chg="mod">
          <ac:chgData name="Moe Tabanli" userId="S::mtabanli@middlesexcc.edu::d02b9af5-3a92-4b23-814e-3d5311dc22a5" providerId="AD" clId="Web-{9CB27A13-C402-0A24-BF61-DCE074718AE0}" dt="2021-12-12T19:30:59.025" v="0"/>
          <ac:picMkLst>
            <pc:docMk/>
            <pc:sldMk cId="1968695223" sldId="260"/>
            <ac:picMk id="4" creationId="{5BD0FF81-81CA-48DF-9E9F-07BC58BB519A}"/>
          </ac:picMkLst>
        </pc:picChg>
        <pc:picChg chg="mod">
          <ac:chgData name="Moe Tabanli" userId="S::mtabanli@middlesexcc.edu::d02b9af5-3a92-4b23-814e-3d5311dc22a5" providerId="AD" clId="Web-{9CB27A13-C402-0A24-BF61-DCE074718AE0}" dt="2021-12-12T19:31:51.058" v="3"/>
          <ac:picMkLst>
            <pc:docMk/>
            <pc:sldMk cId="1968695223" sldId="260"/>
            <ac:picMk id="5" creationId="{E3B1EB84-4C84-4A04-A009-C253F26233AB}"/>
          </ac:picMkLst>
        </pc:picChg>
        <pc:picChg chg="mod">
          <ac:chgData name="Moe Tabanli" userId="S::mtabanli@middlesexcc.edu::d02b9af5-3a92-4b23-814e-3d5311dc22a5" providerId="AD" clId="Web-{9CB27A13-C402-0A24-BF61-DCE074718AE0}" dt="2021-12-12T19:32:14.309" v="4"/>
          <ac:picMkLst>
            <pc:docMk/>
            <pc:sldMk cId="1968695223" sldId="260"/>
            <ac:picMk id="6" creationId="{2B1834E3-F62F-4444-977B-9D1FA1A90E03}"/>
          </ac:picMkLst>
        </pc:picChg>
      </pc:sldChg>
      <pc:sldChg chg="modSp modNotes">
        <pc:chgData name="Moe Tabanli" userId="S::mtabanli@middlesexcc.edu::d02b9af5-3a92-4b23-814e-3d5311dc22a5" providerId="AD" clId="Web-{9CB27A13-C402-0A24-BF61-DCE074718AE0}" dt="2021-12-12T19:32:42.561" v="8"/>
        <pc:sldMkLst>
          <pc:docMk/>
          <pc:sldMk cId="2784413769" sldId="261"/>
        </pc:sldMkLst>
        <pc:spChg chg="mod">
          <ac:chgData name="Moe Tabanli" userId="S::mtabanli@middlesexcc.edu::d02b9af5-3a92-4b23-814e-3d5311dc22a5" providerId="AD" clId="Web-{9CB27A13-C402-0A24-BF61-DCE074718AE0}" dt="2021-12-12T19:32:26.138" v="6" actId="20577"/>
          <ac:spMkLst>
            <pc:docMk/>
            <pc:sldMk cId="2784413769" sldId="261"/>
            <ac:spMk id="15" creationId="{A59D5CA5-5D1D-4470-844D-6AFB869D8664}"/>
          </ac:spMkLst>
        </pc:spChg>
      </pc:sldChg>
      <pc:sldChg chg="modSp modNotes">
        <pc:chgData name="Moe Tabanli" userId="S::mtabanli@middlesexcc.edu::d02b9af5-3a92-4b23-814e-3d5311dc22a5" providerId="AD" clId="Web-{9CB27A13-C402-0A24-BF61-DCE074718AE0}" dt="2021-12-12T19:36:53.166" v="24"/>
        <pc:sldMkLst>
          <pc:docMk/>
          <pc:sldMk cId="1794027704" sldId="262"/>
        </pc:sldMkLst>
        <pc:spChg chg="mod">
          <ac:chgData name="Moe Tabanli" userId="S::mtabanli@middlesexcc.edu::d02b9af5-3a92-4b23-814e-3d5311dc22a5" providerId="AD" clId="Web-{9CB27A13-C402-0A24-BF61-DCE074718AE0}" dt="2021-12-12T19:36:05.008" v="21" actId="20577"/>
          <ac:spMkLst>
            <pc:docMk/>
            <pc:sldMk cId="1794027704" sldId="262"/>
            <ac:spMk id="5" creationId="{06516F72-E0DF-447B-B487-7E29AB4F0AE3}"/>
          </ac:spMkLst>
        </pc:spChg>
        <pc:picChg chg="mod">
          <ac:chgData name="Moe Tabanli" userId="S::mtabanli@middlesexcc.edu::d02b9af5-3a92-4b23-814e-3d5311dc22a5" providerId="AD" clId="Web-{9CB27A13-C402-0A24-BF61-DCE074718AE0}" dt="2021-12-12T19:36:53.166" v="24"/>
          <ac:picMkLst>
            <pc:docMk/>
            <pc:sldMk cId="1794027704" sldId="262"/>
            <ac:picMk id="4" creationId="{64FB8314-DFFB-437B-812D-6960DB21F595}"/>
          </ac:picMkLst>
        </pc:picChg>
      </pc:sldChg>
      <pc:sldChg chg="modSp modNotes">
        <pc:chgData name="Moe Tabanli" userId="S::mtabanli@middlesexcc.edu::d02b9af5-3a92-4b23-814e-3d5311dc22a5" providerId="AD" clId="Web-{9CB27A13-C402-0A24-BF61-DCE074718AE0}" dt="2021-12-12T19:32:57.171" v="12"/>
        <pc:sldMkLst>
          <pc:docMk/>
          <pc:sldMk cId="2380344302" sldId="263"/>
        </pc:sldMkLst>
        <pc:spChg chg="mod">
          <ac:chgData name="Moe Tabanli" userId="S::mtabanli@middlesexcc.edu::d02b9af5-3a92-4b23-814e-3d5311dc22a5" providerId="AD" clId="Web-{9CB27A13-C402-0A24-BF61-DCE074718AE0}" dt="2021-12-12T19:32:53.124" v="10" actId="20577"/>
          <ac:spMkLst>
            <pc:docMk/>
            <pc:sldMk cId="2380344302" sldId="263"/>
            <ac:spMk id="15" creationId="{A59D5CA5-5D1D-4470-844D-6AFB869D8664}"/>
          </ac:spMkLst>
        </pc:spChg>
      </pc:sldChg>
      <pc:sldChg chg="modSp modNotes">
        <pc:chgData name="Moe Tabanli" userId="S::mtabanli@middlesexcc.edu::d02b9af5-3a92-4b23-814e-3d5311dc22a5" providerId="AD" clId="Web-{9CB27A13-C402-0A24-BF61-DCE074718AE0}" dt="2021-12-12T19:33:18.859" v="16"/>
        <pc:sldMkLst>
          <pc:docMk/>
          <pc:sldMk cId="1798663229" sldId="264"/>
        </pc:sldMkLst>
        <pc:spChg chg="mod">
          <ac:chgData name="Moe Tabanli" userId="S::mtabanli@middlesexcc.edu::d02b9af5-3a92-4b23-814e-3d5311dc22a5" providerId="AD" clId="Web-{9CB27A13-C402-0A24-BF61-DCE074718AE0}" dt="2021-12-12T19:33:09.546" v="14" actId="20577"/>
          <ac:spMkLst>
            <pc:docMk/>
            <pc:sldMk cId="1798663229" sldId="264"/>
            <ac:spMk id="15" creationId="{B9863D5B-CCF2-47DC-AD18-75AB6B9DEADE}"/>
          </ac:spMkLst>
        </pc:spChg>
      </pc:sldChg>
      <pc:sldChg chg="modSp modNotes">
        <pc:chgData name="Moe Tabanli" userId="S::mtabanli@middlesexcc.edu::d02b9af5-3a92-4b23-814e-3d5311dc22a5" providerId="AD" clId="Web-{9CB27A13-C402-0A24-BF61-DCE074718AE0}" dt="2021-12-12T19:49:02.873" v="65"/>
        <pc:sldMkLst>
          <pc:docMk/>
          <pc:sldMk cId="4072794511" sldId="266"/>
        </pc:sldMkLst>
        <pc:spChg chg="mod">
          <ac:chgData name="Moe Tabanli" userId="S::mtabanli@middlesexcc.edu::d02b9af5-3a92-4b23-814e-3d5311dc22a5" providerId="AD" clId="Web-{9CB27A13-C402-0A24-BF61-DCE074718AE0}" dt="2021-12-12T19:37:03.901" v="27" actId="20577"/>
          <ac:spMkLst>
            <pc:docMk/>
            <pc:sldMk cId="4072794511" sldId="266"/>
            <ac:spMk id="4" creationId="{5108E374-DF43-4D32-AF30-BE17DD7817F9}"/>
          </ac:spMkLst>
        </pc:spChg>
        <pc:picChg chg="mod">
          <ac:chgData name="Moe Tabanli" userId="S::mtabanli@middlesexcc.edu::d02b9af5-3a92-4b23-814e-3d5311dc22a5" providerId="AD" clId="Web-{9CB27A13-C402-0A24-BF61-DCE074718AE0}" dt="2021-12-12T19:49:02.873" v="65"/>
          <ac:picMkLst>
            <pc:docMk/>
            <pc:sldMk cId="4072794511" sldId="266"/>
            <ac:picMk id="5" creationId="{9DCFEC26-5ABB-4189-9897-A02E9E801408}"/>
          </ac:picMkLst>
        </pc:picChg>
      </pc:sldChg>
      <pc:sldChg chg="modSp">
        <pc:chgData name="Moe Tabanli" userId="S::mtabanli@middlesexcc.edu::d02b9af5-3a92-4b23-814e-3d5311dc22a5" providerId="AD" clId="Web-{9CB27A13-C402-0A24-BF61-DCE074718AE0}" dt="2021-12-12T19:38:10.014" v="43" actId="20577"/>
        <pc:sldMkLst>
          <pc:docMk/>
          <pc:sldMk cId="2761815927" sldId="267"/>
        </pc:sldMkLst>
        <pc:spChg chg="mod">
          <ac:chgData name="Moe Tabanli" userId="S::mtabanli@middlesexcc.edu::d02b9af5-3a92-4b23-814e-3d5311dc22a5" providerId="AD" clId="Web-{9CB27A13-C402-0A24-BF61-DCE074718AE0}" dt="2021-12-12T19:38:10.014" v="43" actId="20577"/>
          <ac:spMkLst>
            <pc:docMk/>
            <pc:sldMk cId="2761815927" sldId="267"/>
            <ac:spMk id="4" creationId="{5108E374-DF43-4D32-AF30-BE17DD7817F9}"/>
          </ac:spMkLst>
        </pc:spChg>
      </pc:sldChg>
      <pc:sldChg chg="modSp modNotes">
        <pc:chgData name="Moe Tabanli" userId="S::mtabanli@middlesexcc.edu::d02b9af5-3a92-4b23-814e-3d5311dc22a5" providerId="AD" clId="Web-{9CB27A13-C402-0A24-BF61-DCE074718AE0}" dt="2021-12-12T19:48:42.122" v="64"/>
        <pc:sldMkLst>
          <pc:docMk/>
          <pc:sldMk cId="3852157065" sldId="269"/>
        </pc:sldMkLst>
        <pc:spChg chg="mod">
          <ac:chgData name="Moe Tabanli" userId="S::mtabanli@middlesexcc.edu::d02b9af5-3a92-4b23-814e-3d5311dc22a5" providerId="AD" clId="Web-{9CB27A13-C402-0A24-BF61-DCE074718AE0}" dt="2021-12-12T19:38:23.374" v="46" actId="20577"/>
          <ac:spMkLst>
            <pc:docMk/>
            <pc:sldMk cId="3852157065" sldId="269"/>
            <ac:spMk id="4" creationId="{5108E374-DF43-4D32-AF30-BE17DD7817F9}"/>
          </ac:spMkLst>
        </pc:spChg>
        <pc:picChg chg="mod">
          <ac:chgData name="Moe Tabanli" userId="S::mtabanli@middlesexcc.edu::d02b9af5-3a92-4b23-814e-3d5311dc22a5" providerId="AD" clId="Web-{9CB27A13-C402-0A24-BF61-DCE074718AE0}" dt="2021-12-12T19:48:42.122" v="64"/>
          <ac:picMkLst>
            <pc:docMk/>
            <pc:sldMk cId="3852157065" sldId="269"/>
            <ac:picMk id="6" creationId="{CF85D44E-DD9D-43FA-8B72-1E4D61617CBC}"/>
          </ac:picMkLst>
        </pc:picChg>
      </pc:sldChg>
      <pc:sldChg chg="modSp">
        <pc:chgData name="Moe Tabanli" userId="S::mtabanli@middlesexcc.edu::d02b9af5-3a92-4b23-814e-3d5311dc22a5" providerId="AD" clId="Web-{9CB27A13-C402-0A24-BF61-DCE074718AE0}" dt="2021-12-12T19:38:51.406" v="55" actId="14100"/>
        <pc:sldMkLst>
          <pc:docMk/>
          <pc:sldMk cId="1548238392" sldId="270"/>
        </pc:sldMkLst>
        <pc:spChg chg="mod">
          <ac:chgData name="Moe Tabanli" userId="S::mtabanli@middlesexcc.edu::d02b9af5-3a92-4b23-814e-3d5311dc22a5" providerId="AD" clId="Web-{9CB27A13-C402-0A24-BF61-DCE074718AE0}" dt="2021-12-12T19:38:51.406" v="55" actId="14100"/>
          <ac:spMkLst>
            <pc:docMk/>
            <pc:sldMk cId="1548238392" sldId="270"/>
            <ac:spMk id="4" creationId="{5108E374-DF43-4D32-AF30-BE17DD7817F9}"/>
          </ac:spMkLst>
        </pc:spChg>
      </pc:sldChg>
      <pc:sldChg chg="modSp">
        <pc:chgData name="Moe Tabanli" userId="S::mtabanli@middlesexcc.edu::d02b9af5-3a92-4b23-814e-3d5311dc22a5" providerId="AD" clId="Web-{9CB27A13-C402-0A24-BF61-DCE074718AE0}" dt="2021-12-12T19:51:30.583" v="67"/>
        <pc:sldMkLst>
          <pc:docMk/>
          <pc:sldMk cId="483775314" sldId="271"/>
        </pc:sldMkLst>
        <pc:picChg chg="mod">
          <ac:chgData name="Moe Tabanli" userId="S::mtabanli@middlesexcc.edu::d02b9af5-3a92-4b23-814e-3d5311dc22a5" providerId="AD" clId="Web-{9CB27A13-C402-0A24-BF61-DCE074718AE0}" dt="2021-12-12T19:50:16.580" v="66"/>
          <ac:picMkLst>
            <pc:docMk/>
            <pc:sldMk cId="483775314" sldId="271"/>
            <ac:picMk id="5" creationId="{A6AC0905-664B-481C-AA5C-663995F382C7}"/>
          </ac:picMkLst>
        </pc:picChg>
        <pc:picChg chg="mod">
          <ac:chgData name="Moe Tabanli" userId="S::mtabanli@middlesexcc.edu::d02b9af5-3a92-4b23-814e-3d5311dc22a5" providerId="AD" clId="Web-{9CB27A13-C402-0A24-BF61-DCE074718AE0}" dt="2021-12-12T19:51:30.583" v="67"/>
          <ac:picMkLst>
            <pc:docMk/>
            <pc:sldMk cId="483775314" sldId="271"/>
            <ac:picMk id="6" creationId="{3BEFBAE3-F0B1-436B-8822-1A9173F6FC28}"/>
          </ac:picMkLst>
        </pc:picChg>
      </pc:sldChg>
      <pc:sldChg chg="modSp">
        <pc:chgData name="Moe Tabanli" userId="S::mtabanli@middlesexcc.edu::d02b9af5-3a92-4b23-814e-3d5311dc22a5" providerId="AD" clId="Web-{9CB27A13-C402-0A24-BF61-DCE074718AE0}" dt="2021-12-12T19:35:10.474" v="17"/>
        <pc:sldMkLst>
          <pc:docMk/>
          <pc:sldMk cId="3711683046" sldId="273"/>
        </pc:sldMkLst>
        <pc:picChg chg="mod">
          <ac:chgData name="Moe Tabanli" userId="S::mtabanli@middlesexcc.edu::d02b9af5-3a92-4b23-814e-3d5311dc22a5" providerId="AD" clId="Web-{9CB27A13-C402-0A24-BF61-DCE074718AE0}" dt="2021-12-12T19:35:10.474" v="17"/>
          <ac:picMkLst>
            <pc:docMk/>
            <pc:sldMk cId="3711683046" sldId="273"/>
            <ac:picMk id="4" creationId="{27BB6776-F022-4974-A4B9-84AEBFB6929B}"/>
          </ac:picMkLst>
        </pc:picChg>
      </pc:sldChg>
      <pc:sldChg chg="modSp">
        <pc:chgData name="Moe Tabanli" userId="S::mtabanli@middlesexcc.edu::d02b9af5-3a92-4b23-814e-3d5311dc22a5" providerId="AD" clId="Web-{9CB27A13-C402-0A24-BF61-DCE074718AE0}" dt="2021-12-12T19:35:57.601" v="18"/>
        <pc:sldMkLst>
          <pc:docMk/>
          <pc:sldMk cId="2446741765" sldId="274"/>
        </pc:sldMkLst>
        <pc:picChg chg="mod">
          <ac:chgData name="Moe Tabanli" userId="S::mtabanli@middlesexcc.edu::d02b9af5-3a92-4b23-814e-3d5311dc22a5" providerId="AD" clId="Web-{9CB27A13-C402-0A24-BF61-DCE074718AE0}" dt="2021-12-12T19:35:57.601" v="18"/>
          <ac:picMkLst>
            <pc:docMk/>
            <pc:sldMk cId="2446741765" sldId="274"/>
            <ac:picMk id="4" creationId="{4CFC4E6E-AD35-4882-B12B-FF88917AAB96}"/>
          </ac:picMkLst>
        </pc:picChg>
      </pc:sldChg>
      <pc:sldChg chg="modSp modNotes">
        <pc:chgData name="Moe Tabanli" userId="S::mtabanli@middlesexcc.edu::d02b9af5-3a92-4b23-814e-3d5311dc22a5" providerId="AD" clId="Web-{9CB27A13-C402-0A24-BF61-DCE074718AE0}" dt="2021-12-12T19:52:38.649" v="68"/>
        <pc:sldMkLst>
          <pc:docMk/>
          <pc:sldMk cId="2617488691" sldId="276"/>
        </pc:sldMkLst>
        <pc:spChg chg="mod">
          <ac:chgData name="Moe Tabanli" userId="S::mtabanli@middlesexcc.edu::d02b9af5-3a92-4b23-814e-3d5311dc22a5" providerId="AD" clId="Web-{9CB27A13-C402-0A24-BF61-DCE074718AE0}" dt="2021-12-12T19:39:08.001" v="57" actId="20577"/>
          <ac:spMkLst>
            <pc:docMk/>
            <pc:sldMk cId="2617488691" sldId="276"/>
            <ac:spMk id="4" creationId="{6BD34E09-AE16-45AC-857D-E636ADB91096}"/>
          </ac:spMkLst>
        </pc:spChg>
        <pc:picChg chg="mod">
          <ac:chgData name="Moe Tabanli" userId="S::mtabanli@middlesexcc.edu::d02b9af5-3a92-4b23-814e-3d5311dc22a5" providerId="AD" clId="Web-{9CB27A13-C402-0A24-BF61-DCE074718AE0}" dt="2021-12-12T19:52:38.649" v="68"/>
          <ac:picMkLst>
            <pc:docMk/>
            <pc:sldMk cId="2617488691" sldId="276"/>
            <ac:picMk id="5" creationId="{A6AC0905-664B-481C-AA5C-663995F382C7}"/>
          </ac:picMkLst>
        </pc:picChg>
      </pc:sldChg>
      <pc:sldChg chg="modSp">
        <pc:chgData name="Moe Tabanli" userId="S::mtabanli@middlesexcc.edu::d02b9af5-3a92-4b23-814e-3d5311dc22a5" providerId="AD" clId="Web-{9CB27A13-C402-0A24-BF61-DCE074718AE0}" dt="2021-12-12T19:54:21.091" v="92"/>
        <pc:sldMkLst>
          <pc:docMk/>
          <pc:sldMk cId="4120379766" sldId="277"/>
        </pc:sldMkLst>
        <pc:spChg chg="mod">
          <ac:chgData name="Moe Tabanli" userId="S::mtabanli@middlesexcc.edu::d02b9af5-3a92-4b23-814e-3d5311dc22a5" providerId="AD" clId="Web-{9CB27A13-C402-0A24-BF61-DCE074718AE0}" dt="2021-12-12T19:53:22.448" v="90" actId="20577"/>
          <ac:spMkLst>
            <pc:docMk/>
            <pc:sldMk cId="4120379766" sldId="277"/>
            <ac:spMk id="11" creationId="{4B2AC725-669F-40CF-93B7-BF3685FBAE0F}"/>
          </ac:spMkLst>
        </pc:spChg>
        <pc:picChg chg="mod">
          <ac:chgData name="Moe Tabanli" userId="S::mtabanli@middlesexcc.edu::d02b9af5-3a92-4b23-814e-3d5311dc22a5" providerId="AD" clId="Web-{9CB27A13-C402-0A24-BF61-DCE074718AE0}" dt="2021-12-12T19:54:21.091" v="92"/>
          <ac:picMkLst>
            <pc:docMk/>
            <pc:sldMk cId="4120379766" sldId="277"/>
            <ac:picMk id="5" creationId="{A6AC0905-664B-481C-AA5C-663995F382C7}"/>
          </ac:picMkLst>
        </pc:picChg>
      </pc:sldChg>
    </pc:docChg>
  </pc:docChgLst>
  <pc:docChgLst>
    <pc:chgData name="Benson, Michael T." userId="S::benson_rowan.edu#ext#@middlesex.onmicrosoft.com::7c5dbc09-3044-43d6-adf7-fb53ae4f67be" providerId="AD" clId="Web-{8CAC521E-3033-E5BA-9E0E-7B718917C1EA}"/>
    <pc:docChg chg="modSld">
      <pc:chgData name="Benson, Michael T." userId="S::benson_rowan.edu#ext#@middlesex.onmicrosoft.com::7c5dbc09-3044-43d6-adf7-fb53ae4f67be" providerId="AD" clId="Web-{8CAC521E-3033-E5BA-9E0E-7B718917C1EA}" dt="2021-09-09T16:02:51.250" v="15" actId="1076"/>
      <pc:docMkLst>
        <pc:docMk/>
      </pc:docMkLst>
      <pc:sldChg chg="modSp">
        <pc:chgData name="Benson, Michael T." userId="S::benson_rowan.edu#ext#@middlesex.onmicrosoft.com::7c5dbc09-3044-43d6-adf7-fb53ae4f67be" providerId="AD" clId="Web-{8CAC521E-3033-E5BA-9E0E-7B718917C1EA}" dt="2021-09-09T16:02:51.250" v="15" actId="1076"/>
        <pc:sldMkLst>
          <pc:docMk/>
          <pc:sldMk cId="4072794511" sldId="266"/>
        </pc:sldMkLst>
        <pc:spChg chg="mod">
          <ac:chgData name="Benson, Michael T." userId="S::benson_rowan.edu#ext#@middlesex.onmicrosoft.com::7c5dbc09-3044-43d6-adf7-fb53ae4f67be" providerId="AD" clId="Web-{8CAC521E-3033-E5BA-9E0E-7B718917C1EA}" dt="2021-09-09T16:02:51.250" v="15" actId="1076"/>
          <ac:spMkLst>
            <pc:docMk/>
            <pc:sldMk cId="4072794511" sldId="266"/>
            <ac:spMk id="2" creationId="{A22AFC3B-9F79-4BFD-989A-DAFC4CB1E268}"/>
          </ac:spMkLst>
        </pc:spChg>
        <pc:spChg chg="mod">
          <ac:chgData name="Benson, Michael T." userId="S::benson_rowan.edu#ext#@middlesex.onmicrosoft.com::7c5dbc09-3044-43d6-adf7-fb53ae4f67be" providerId="AD" clId="Web-{8CAC521E-3033-E5BA-9E0E-7B718917C1EA}" dt="2021-09-09T16:02:44.187" v="14" actId="1076"/>
          <ac:spMkLst>
            <pc:docMk/>
            <pc:sldMk cId="4072794511" sldId="266"/>
            <ac:spMk id="4" creationId="{5108E374-DF43-4D32-AF30-BE17DD7817F9}"/>
          </ac:spMkLst>
        </pc:spChg>
        <pc:picChg chg="mod">
          <ac:chgData name="Benson, Michael T." userId="S::benson_rowan.edu#ext#@middlesex.onmicrosoft.com::7c5dbc09-3044-43d6-adf7-fb53ae4f67be" providerId="AD" clId="Web-{8CAC521E-3033-E5BA-9E0E-7B718917C1EA}" dt="2021-09-09T15:59:33.503" v="1" actId="14100"/>
          <ac:picMkLst>
            <pc:docMk/>
            <pc:sldMk cId="4072794511" sldId="266"/>
            <ac:picMk id="5" creationId="{9DCFEC26-5ABB-4189-9897-A02E9E80140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506DE4-CE24-4708-A835-9625C6169A8A}" type="datetimeFigureOut">
              <a:rPr lang="en-US"/>
              <a:t>4/1/2022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185D65-8841-4194-B9DB-51BF5AA414C7}" type="slidenum">
              <a:rPr lang="en-US"/>
              <a:t>‹#›</a:t>
            </a:fld>
            <a:endParaRPr lang="en-US"/>
          </a:p>
        </p:txBody>
      </p:sp>
    </p:spTree>
    <p:extLst>
      <p:ext uri="{BB962C8B-B14F-4D97-AF65-F5344CB8AC3E}">
        <p14:creationId xmlns:p14="http://schemas.microsoft.com/office/powerpoint/2010/main" val="114251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 = 0.60 (-42) = -25.2 </a:t>
            </a:r>
            <a:r>
              <a:rPr lang="en-US" dirty="0" err="1"/>
              <a:t>kgm</a:t>
            </a:r>
            <a:r>
              <a:rPr lang="en-US" dirty="0"/>
              <a:t>/s                    I = 77 t                                                          </a:t>
            </a:r>
            <a:r>
              <a:rPr lang="en-US" dirty="0" err="1"/>
              <a:t>Pf</a:t>
            </a:r>
            <a:r>
              <a:rPr lang="en-US" dirty="0"/>
              <a:t> = 0.60 (28) = 16.8 </a:t>
            </a:r>
            <a:r>
              <a:rPr lang="en-US" dirty="0" err="1"/>
              <a:t>kgm</a:t>
            </a:r>
            <a:r>
              <a:rPr lang="en-US" dirty="0"/>
              <a:t>/s</a:t>
            </a:r>
          </a:p>
          <a:p>
            <a:r>
              <a:rPr lang="en-US" dirty="0"/>
              <a:t>I = </a:t>
            </a:r>
            <a:r>
              <a:rPr lang="en-US" dirty="0" err="1"/>
              <a:t>Pf</a:t>
            </a:r>
            <a:r>
              <a:rPr lang="en-US" dirty="0"/>
              <a:t> - Pi</a:t>
            </a:r>
            <a:endParaRPr lang="en-US" dirty="0">
              <a:cs typeface="Calibri"/>
            </a:endParaRPr>
          </a:p>
          <a:p>
            <a:r>
              <a:rPr lang="en-US" dirty="0"/>
              <a:t>77 t = 16.8 -(-25.2) </a:t>
            </a:r>
            <a:endParaRPr lang="en-US" dirty="0">
              <a:cs typeface="Calibri"/>
            </a:endParaRPr>
          </a:p>
          <a:p>
            <a:r>
              <a:rPr lang="en-US" dirty="0"/>
              <a:t>t = 42/77 =  0.55 s</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8E185D65-8841-4194-B9DB-51BF5AA414C7}" type="slidenum">
              <a:rPr lang="en-US"/>
              <a:t>8</a:t>
            </a:fld>
            <a:endParaRPr lang="en-US"/>
          </a:p>
        </p:txBody>
      </p:sp>
    </p:spTree>
    <p:extLst>
      <p:ext uri="{BB962C8B-B14F-4D97-AF65-F5344CB8AC3E}">
        <p14:creationId xmlns:p14="http://schemas.microsoft.com/office/powerpoint/2010/main" val="719966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t=[ 60(kg) 28(m/s)-60(kg)(-42)(m/s)/[77(N)]        t=0.55s        </a:t>
            </a:r>
          </a:p>
        </p:txBody>
      </p:sp>
      <p:sp>
        <p:nvSpPr>
          <p:cNvPr id="4" name="Slide Number Placeholder 3"/>
          <p:cNvSpPr>
            <a:spLocks noGrp="1"/>
          </p:cNvSpPr>
          <p:nvPr>
            <p:ph type="sldNum" sz="quarter" idx="5"/>
          </p:nvPr>
        </p:nvSpPr>
        <p:spPr/>
        <p:txBody>
          <a:bodyPr/>
          <a:lstStyle/>
          <a:p>
            <a:fld id="{8E185D65-8841-4194-B9DB-51BF5AA414C7}" type="slidenum">
              <a:rPr lang="en-US"/>
              <a:t>9</a:t>
            </a:fld>
            <a:endParaRPr lang="en-US"/>
          </a:p>
        </p:txBody>
      </p:sp>
    </p:spTree>
    <p:extLst>
      <p:ext uri="{BB962C8B-B14F-4D97-AF65-F5344CB8AC3E}">
        <p14:creationId xmlns:p14="http://schemas.microsoft.com/office/powerpoint/2010/main" val="425314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Pix = 0.60 (-42) = -25.2 </a:t>
            </a:r>
            <a:r>
              <a:rPr lang="en-US" dirty="0" err="1"/>
              <a:t>kgm</a:t>
            </a:r>
            <a:r>
              <a:rPr lang="en-US" dirty="0"/>
              <a:t>/s         Ix= </a:t>
            </a:r>
            <a:r>
              <a:rPr lang="en-US" dirty="0" err="1"/>
              <a:t>Fx</a:t>
            </a:r>
            <a:r>
              <a:rPr lang="en-US" dirty="0"/>
              <a:t> t                                                             </a:t>
            </a:r>
            <a:r>
              <a:rPr lang="en-US" dirty="0" err="1"/>
              <a:t>Pfx</a:t>
            </a:r>
            <a:r>
              <a:rPr lang="en-US" dirty="0"/>
              <a:t> = 0.60 (36) (0.866)= 16.8 </a:t>
            </a:r>
            <a:r>
              <a:rPr lang="en-US" dirty="0" err="1"/>
              <a:t>kgm</a:t>
            </a:r>
            <a:r>
              <a:rPr lang="en-US" dirty="0"/>
              <a:t>/s</a:t>
            </a:r>
          </a:p>
          <a:p>
            <a:r>
              <a:rPr lang="en-US" dirty="0" err="1"/>
              <a:t>Piy</a:t>
            </a:r>
            <a:r>
              <a:rPr lang="en-US" dirty="0"/>
              <a:t> = 0                                                 </a:t>
            </a:r>
            <a:r>
              <a:rPr lang="en-US" dirty="0" err="1"/>
              <a:t>Iy</a:t>
            </a:r>
            <a:r>
              <a:rPr lang="en-US" dirty="0"/>
              <a:t>= </a:t>
            </a:r>
            <a:r>
              <a:rPr lang="en-US" dirty="0" err="1"/>
              <a:t>Fy</a:t>
            </a:r>
            <a:r>
              <a:rPr lang="en-US" dirty="0"/>
              <a:t> t                                                       </a:t>
            </a:r>
            <a:r>
              <a:rPr lang="en-US" dirty="0" err="1"/>
              <a:t>Pfx</a:t>
            </a:r>
            <a:r>
              <a:rPr lang="en-US" dirty="0"/>
              <a:t>-Pix=</a:t>
            </a:r>
            <a:r>
              <a:rPr lang="en-US" dirty="0" err="1"/>
              <a:t>Fx</a:t>
            </a:r>
            <a:r>
              <a:rPr lang="en-US" dirty="0"/>
              <a:t> t     42=</a:t>
            </a:r>
            <a:r>
              <a:rPr lang="en-US" dirty="0" err="1"/>
              <a:t>Fx</a:t>
            </a:r>
            <a:r>
              <a:rPr lang="en-US" dirty="0"/>
              <a:t> (0.4)     </a:t>
            </a:r>
            <a:r>
              <a:rPr lang="en-US" dirty="0" err="1"/>
              <a:t>Fx</a:t>
            </a:r>
            <a:r>
              <a:rPr lang="en-US" dirty="0"/>
              <a:t>=10.5N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E185D65-8841-4194-B9DB-51BF5AA414C7}" type="slidenum">
              <a:rPr lang="en-US"/>
              <a:t>10</a:t>
            </a:fld>
            <a:endParaRPr lang="en-US"/>
          </a:p>
        </p:txBody>
      </p:sp>
    </p:spTree>
    <p:extLst>
      <p:ext uri="{BB962C8B-B14F-4D97-AF65-F5344CB8AC3E}">
        <p14:creationId xmlns:p14="http://schemas.microsoft.com/office/powerpoint/2010/main" val="1053939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SOLUTION</a:t>
            </a:r>
          </a:p>
          <a:p>
            <a:r>
              <a:rPr lang="en-US" dirty="0" err="1"/>
              <a:t>Vf</a:t>
            </a:r>
            <a:r>
              <a:rPr lang="en-US" dirty="0"/>
              <a:t>= 15.6 m/s</a:t>
            </a:r>
            <a:endParaRPr lang="en-US" dirty="0">
              <a:cs typeface="Calibri"/>
            </a:endParaRPr>
          </a:p>
        </p:txBody>
      </p:sp>
      <p:sp>
        <p:nvSpPr>
          <p:cNvPr id="4" name="Slide Number Placeholder 3"/>
          <p:cNvSpPr>
            <a:spLocks noGrp="1"/>
          </p:cNvSpPr>
          <p:nvPr>
            <p:ph type="sldNum" sz="quarter" idx="5"/>
          </p:nvPr>
        </p:nvSpPr>
        <p:spPr/>
        <p:txBody>
          <a:bodyPr/>
          <a:lstStyle/>
          <a:p>
            <a:fld id="{8E185D65-8841-4194-B9DB-51BF5AA414C7}" type="slidenum">
              <a:rPr lang="en-US"/>
              <a:t>13</a:t>
            </a:fld>
            <a:endParaRPr lang="en-US"/>
          </a:p>
        </p:txBody>
      </p:sp>
    </p:spTree>
    <p:extLst>
      <p:ext uri="{BB962C8B-B14F-4D97-AF65-F5344CB8AC3E}">
        <p14:creationId xmlns:p14="http://schemas.microsoft.com/office/powerpoint/2010/main" val="2574639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dirty="0"/>
          </a:p>
          <a:p>
            <a:pPr>
              <a:lnSpc>
                <a:spcPct val="90000"/>
              </a:lnSpc>
              <a:spcBef>
                <a:spcPts val="1000"/>
              </a:spcBef>
            </a:pPr>
            <a:r>
              <a:rPr lang="en-US" dirty="0"/>
              <a:t>ANSWER: </a:t>
            </a:r>
            <a:r>
              <a:rPr lang="en-US" dirty="0" err="1"/>
              <a:t>vf</a:t>
            </a:r>
            <a:r>
              <a:rPr lang="en-US" dirty="0"/>
              <a:t> = 0.50 m/s</a:t>
            </a:r>
          </a:p>
          <a:p>
            <a:pPr>
              <a:lnSpc>
                <a:spcPct val="90000"/>
              </a:lnSpc>
              <a:spcBef>
                <a:spcPts val="1000"/>
              </a:spcBef>
            </a:pPr>
            <a:r>
              <a:rPr lang="en-US" dirty="0"/>
              <a:t>v1' = v2' = 0.50 m/s</a:t>
            </a:r>
          </a:p>
        </p:txBody>
      </p:sp>
      <p:sp>
        <p:nvSpPr>
          <p:cNvPr id="4" name="Slide Number Placeholder 3"/>
          <p:cNvSpPr>
            <a:spLocks noGrp="1"/>
          </p:cNvSpPr>
          <p:nvPr>
            <p:ph type="sldNum" sz="quarter" idx="5"/>
          </p:nvPr>
        </p:nvSpPr>
        <p:spPr/>
        <p:txBody>
          <a:bodyPr/>
          <a:lstStyle/>
          <a:p>
            <a:fld id="{8E185D65-8841-4194-B9DB-51BF5AA414C7}" type="slidenum">
              <a:rPr lang="en-US"/>
              <a:t>15</a:t>
            </a:fld>
            <a:endParaRPr lang="en-US"/>
          </a:p>
        </p:txBody>
      </p:sp>
    </p:spTree>
    <p:extLst>
      <p:ext uri="{BB962C8B-B14F-4D97-AF65-F5344CB8AC3E}">
        <p14:creationId xmlns:p14="http://schemas.microsoft.com/office/powerpoint/2010/main" val="3790653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v1'=-1.0 m/s v2'=1.0 m/s</a:t>
            </a:r>
          </a:p>
        </p:txBody>
      </p:sp>
      <p:sp>
        <p:nvSpPr>
          <p:cNvPr id="4" name="Slide Number Placeholder 3"/>
          <p:cNvSpPr>
            <a:spLocks noGrp="1"/>
          </p:cNvSpPr>
          <p:nvPr>
            <p:ph type="sldNum" sz="quarter" idx="5"/>
          </p:nvPr>
        </p:nvSpPr>
        <p:spPr/>
        <p:txBody>
          <a:bodyPr/>
          <a:lstStyle/>
          <a:p>
            <a:fld id="{8E185D65-8841-4194-B9DB-51BF5AA414C7}" type="slidenum">
              <a:rPr lang="en-US"/>
              <a:t>17</a:t>
            </a:fld>
            <a:endParaRPr lang="en-US"/>
          </a:p>
        </p:txBody>
      </p:sp>
    </p:spTree>
    <p:extLst>
      <p:ext uri="{BB962C8B-B14F-4D97-AF65-F5344CB8AC3E}">
        <p14:creationId xmlns:p14="http://schemas.microsoft.com/office/powerpoint/2010/main" val="1651767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v2x'=-0.51m/s v2y'=-0.58m/s</a:t>
            </a:r>
          </a:p>
          <a:p>
            <a:endParaRPr lang="en-US" dirty="0">
              <a:cs typeface="Calibri"/>
            </a:endParaRPr>
          </a:p>
        </p:txBody>
      </p:sp>
      <p:sp>
        <p:nvSpPr>
          <p:cNvPr id="4" name="Slide Number Placeholder 3"/>
          <p:cNvSpPr>
            <a:spLocks noGrp="1"/>
          </p:cNvSpPr>
          <p:nvPr>
            <p:ph type="sldNum" sz="quarter" idx="5"/>
          </p:nvPr>
        </p:nvSpPr>
        <p:spPr/>
        <p:txBody>
          <a:bodyPr/>
          <a:lstStyle/>
          <a:p>
            <a:fld id="{8E185D65-8841-4194-B9DB-51BF5AA414C7}" type="slidenum">
              <a:rPr lang="en-US"/>
              <a:t>20</a:t>
            </a:fld>
            <a:endParaRPr lang="en-US"/>
          </a:p>
        </p:txBody>
      </p:sp>
    </p:spTree>
    <p:extLst>
      <p:ext uri="{BB962C8B-B14F-4D97-AF65-F5344CB8AC3E}">
        <p14:creationId xmlns:p14="http://schemas.microsoft.com/office/powerpoint/2010/main" val="2431884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37371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62288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4430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7980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9823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45894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133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55160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4495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9263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91485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037406728"/>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phet.colorado.edu/sims/html/collision-lab/latest/collision-lab_en.html"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hyperlink" Target="https://phet.colorado.edu/sims/html/collision-lab/latest/collision-lab_en.html"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phet.colorado.edu/sims/html/collision-lab/latest/collision-lab_en.html"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2" Type="http://schemas.openxmlformats.org/officeDocument/2006/relationships/hyperlink" Target="https://phet.colorado.edu/sims/html/collision-lab/latest/collision-lab_en.html"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hyperlink" Target="https://phet.colorado.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295E7F-EA66-480B-B001-C8BE7CD61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67573" y="5091762"/>
            <a:ext cx="7735900" cy="1264588"/>
          </a:xfrm>
        </p:spPr>
        <p:txBody>
          <a:bodyPr anchor="ctr">
            <a:normAutofit/>
          </a:bodyPr>
          <a:lstStyle/>
          <a:p>
            <a:pPr algn="r"/>
            <a:r>
              <a:rPr lang="en-US" sz="4800" dirty="0">
                <a:solidFill>
                  <a:srgbClr val="FFFFFF"/>
                </a:solidFill>
                <a:cs typeface="Calibri Light"/>
              </a:rPr>
              <a:t>Impulse Momentum Collisions</a:t>
            </a:r>
            <a:endParaRPr lang="en-US" sz="4800" dirty="0">
              <a:solidFill>
                <a:srgbClr val="FFFFFF"/>
              </a:solidFill>
            </a:endParaRPr>
          </a:p>
        </p:txBody>
      </p:sp>
      <p:sp>
        <p:nvSpPr>
          <p:cNvPr id="3" name="Subtitle 2"/>
          <p:cNvSpPr>
            <a:spLocks noGrp="1"/>
          </p:cNvSpPr>
          <p:nvPr>
            <p:ph type="subTitle" idx="1"/>
          </p:nvPr>
        </p:nvSpPr>
        <p:spPr>
          <a:xfrm>
            <a:off x="8602119" y="5091763"/>
            <a:ext cx="2871195" cy="1264587"/>
          </a:xfrm>
        </p:spPr>
        <p:txBody>
          <a:bodyPr vert="horz" lIns="91440" tIns="45720" rIns="91440" bIns="45720" rtlCol="0" anchor="ctr">
            <a:normAutofit/>
          </a:bodyPr>
          <a:lstStyle/>
          <a:p>
            <a:pPr algn="l"/>
            <a:r>
              <a:rPr lang="en-US" sz="2000">
                <a:solidFill>
                  <a:srgbClr val="FFC000"/>
                </a:solidFill>
                <a:cs typeface="Calibri"/>
              </a:rPr>
              <a:t>NJ-OER TOPIC-8</a:t>
            </a:r>
          </a:p>
        </p:txBody>
      </p:sp>
      <p:pic>
        <p:nvPicPr>
          <p:cNvPr id="5" name="Picture 5" descr="A photo of momentum balls.">
            <a:extLst>
              <a:ext uri="{FF2B5EF4-FFF2-40B4-BE49-F238E27FC236}">
                <a16:creationId xmlns:a16="http://schemas.microsoft.com/office/drawing/2014/main" id="{D59D457B-2254-47BC-9988-BE03C2BD7FE4}"/>
              </a:ext>
            </a:extLst>
          </p:cNvPr>
          <p:cNvPicPr>
            <a:picLocks noChangeAspect="1"/>
          </p:cNvPicPr>
          <p:nvPr/>
        </p:nvPicPr>
        <p:blipFill rotWithShape="1">
          <a:blip r:embed="rId2"/>
          <a:srcRect t="30631" r="-1" b="3880"/>
          <a:stretch/>
        </p:blipFill>
        <p:spPr>
          <a:xfrm>
            <a:off x="320040" y="320040"/>
            <a:ext cx="11548872" cy="4462272"/>
          </a:xfrm>
          <a:prstGeom prst="rect">
            <a:avLst/>
          </a:prstGeom>
        </p:spPr>
      </p:pic>
      <p:cxnSp>
        <p:nvCxnSpPr>
          <p:cNvPr id="12" name="Straight Connector 11">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81B1-1F68-4726-9493-010B8474BDC9}"/>
              </a:ext>
            </a:extLst>
          </p:cNvPr>
          <p:cNvSpPr>
            <a:spLocks noGrp="1"/>
          </p:cNvSpPr>
          <p:nvPr>
            <p:ph type="title"/>
          </p:nvPr>
        </p:nvSpPr>
        <p:spPr/>
        <p:txBody>
          <a:bodyPr/>
          <a:lstStyle/>
          <a:p>
            <a:r>
              <a:rPr lang="en-US">
                <a:cs typeface="Calibri Light"/>
              </a:rPr>
              <a:t>1 Object 2-D Impulse</a:t>
            </a:r>
            <a:endParaRPr lang="en-US"/>
          </a:p>
        </p:txBody>
      </p:sp>
      <p:sp>
        <p:nvSpPr>
          <p:cNvPr id="3" name="Content Placeholder 2">
            <a:extLst>
              <a:ext uri="{FF2B5EF4-FFF2-40B4-BE49-F238E27FC236}">
                <a16:creationId xmlns:a16="http://schemas.microsoft.com/office/drawing/2014/main" id="{F18CC320-E421-4213-A356-F4FB4734EA51}"/>
              </a:ext>
            </a:extLst>
          </p:cNvPr>
          <p:cNvSpPr>
            <a:spLocks noGrp="1"/>
          </p:cNvSpPr>
          <p:nvPr>
            <p:ph idx="1"/>
          </p:nvPr>
        </p:nvSpPr>
        <p:spPr>
          <a:xfrm>
            <a:off x="488950" y="1444625"/>
            <a:ext cx="10801350" cy="1758422"/>
          </a:xfrm>
        </p:spPr>
        <p:txBody>
          <a:bodyPr vert="horz" lIns="91440" tIns="45720" rIns="91440" bIns="45720" rtlCol="0" anchor="t">
            <a:normAutofit fontScale="92500" lnSpcReduction="10000"/>
          </a:bodyPr>
          <a:lstStyle/>
          <a:p>
            <a:pPr marL="0" indent="0">
              <a:buNone/>
            </a:pPr>
            <a:r>
              <a:rPr lang="en-US">
                <a:ea typeface="+mn-lt"/>
                <a:cs typeface="+mn-lt"/>
              </a:rPr>
              <a:t>Q: A  0.0600-kg tennis ball is coming to a tennis player with a speed of 42.0m/s towards West. It is struck by the racket diagonally which results in a speed of 36.0 m/s now making 30.0 degrees with the incoming direction going 30.0 degrees North of East. What was the x-component of the Force (</a:t>
            </a:r>
            <a:r>
              <a:rPr lang="en-US" err="1">
                <a:ea typeface="+mn-lt"/>
                <a:cs typeface="+mn-lt"/>
              </a:rPr>
              <a:t>Fx</a:t>
            </a:r>
            <a:r>
              <a:rPr lang="en-US">
                <a:ea typeface="+mn-lt"/>
                <a:cs typeface="+mn-lt"/>
              </a:rPr>
              <a:t>) if the interaction time between the ball and the racket is 0.400 seconds? </a:t>
            </a:r>
            <a:endParaRPr lang="en-US"/>
          </a:p>
        </p:txBody>
      </p:sp>
      <p:pic>
        <p:nvPicPr>
          <p:cNvPr id="4" name="Picture 4" descr="A tennis ball on a rack&#10;&#10;Description automatically generated">
            <a:extLst>
              <a:ext uri="{FF2B5EF4-FFF2-40B4-BE49-F238E27FC236}">
                <a16:creationId xmlns:a16="http://schemas.microsoft.com/office/drawing/2014/main" id="{5BD0FF81-81CA-48DF-9E9F-07BC58BB519A}"/>
              </a:ext>
            </a:extLst>
          </p:cNvPr>
          <p:cNvPicPr>
            <a:picLocks noChangeAspect="1"/>
          </p:cNvPicPr>
          <p:nvPr/>
        </p:nvPicPr>
        <p:blipFill>
          <a:blip r:embed="rId3"/>
          <a:stretch>
            <a:fillRect/>
          </a:stretch>
        </p:blipFill>
        <p:spPr>
          <a:xfrm>
            <a:off x="628650" y="3800377"/>
            <a:ext cx="2743200" cy="1543246"/>
          </a:xfrm>
          <a:prstGeom prst="rect">
            <a:avLst/>
          </a:prstGeom>
        </p:spPr>
      </p:pic>
      <p:pic>
        <p:nvPicPr>
          <p:cNvPr id="5" name="Picture 4" descr="A tennis ball on a rack&#10;&#10;Description automatically generated">
            <a:extLst>
              <a:ext uri="{FF2B5EF4-FFF2-40B4-BE49-F238E27FC236}">
                <a16:creationId xmlns:a16="http://schemas.microsoft.com/office/drawing/2014/main" id="{E3B1EB84-4C84-4A04-A009-C253F26233AB}"/>
              </a:ext>
            </a:extLst>
          </p:cNvPr>
          <p:cNvPicPr>
            <a:picLocks noChangeAspect="1"/>
          </p:cNvPicPr>
          <p:nvPr/>
        </p:nvPicPr>
        <p:blipFill>
          <a:blip r:embed="rId3"/>
          <a:stretch>
            <a:fillRect/>
          </a:stretch>
        </p:blipFill>
        <p:spPr>
          <a:xfrm>
            <a:off x="4258732" y="3800376"/>
            <a:ext cx="2743200" cy="1543246"/>
          </a:xfrm>
          <a:prstGeom prst="rect">
            <a:avLst/>
          </a:prstGeom>
        </p:spPr>
      </p:pic>
      <p:pic>
        <p:nvPicPr>
          <p:cNvPr id="6" name="Picture 4" descr="A tennis ball on a rack&#10;&#10;Description automatically generated">
            <a:extLst>
              <a:ext uri="{FF2B5EF4-FFF2-40B4-BE49-F238E27FC236}">
                <a16:creationId xmlns:a16="http://schemas.microsoft.com/office/drawing/2014/main" id="{2B1834E3-F62F-4444-977B-9D1FA1A90E03}"/>
              </a:ext>
            </a:extLst>
          </p:cNvPr>
          <p:cNvPicPr>
            <a:picLocks noChangeAspect="1"/>
          </p:cNvPicPr>
          <p:nvPr/>
        </p:nvPicPr>
        <p:blipFill>
          <a:blip r:embed="rId3"/>
          <a:stretch>
            <a:fillRect/>
          </a:stretch>
        </p:blipFill>
        <p:spPr>
          <a:xfrm>
            <a:off x="7884582" y="3857527"/>
            <a:ext cx="2743200" cy="1543246"/>
          </a:xfrm>
          <a:prstGeom prst="rect">
            <a:avLst/>
          </a:prstGeom>
        </p:spPr>
      </p:pic>
      <p:cxnSp>
        <p:nvCxnSpPr>
          <p:cNvPr id="8" name="Straight Arrow Connector 7">
            <a:extLst>
              <a:ext uri="{FF2B5EF4-FFF2-40B4-BE49-F238E27FC236}">
                <a16:creationId xmlns:a16="http://schemas.microsoft.com/office/drawing/2014/main" id="{0001BC4E-73E6-4CDB-AA43-9458751E5A3F}"/>
              </a:ext>
            </a:extLst>
          </p:cNvPr>
          <p:cNvCxnSpPr/>
          <p:nvPr/>
        </p:nvCxnSpPr>
        <p:spPr>
          <a:xfrm flipH="1" flipV="1">
            <a:off x="2378076" y="4505325"/>
            <a:ext cx="916517" cy="169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98C440DD-0752-42BA-9747-7AF78A54BBA7}"/>
              </a:ext>
            </a:extLst>
          </p:cNvPr>
          <p:cNvSpPr txBox="1"/>
          <p:nvPr/>
        </p:nvSpPr>
        <p:spPr>
          <a:xfrm>
            <a:off x="734484" y="3242733"/>
            <a:ext cx="100245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Before (initial)                                                        During                                                       After(final)</a:t>
            </a:r>
          </a:p>
        </p:txBody>
      </p:sp>
      <p:sp>
        <p:nvSpPr>
          <p:cNvPr id="10" name="TextBox 9">
            <a:extLst>
              <a:ext uri="{FF2B5EF4-FFF2-40B4-BE49-F238E27FC236}">
                <a16:creationId xmlns:a16="http://schemas.microsoft.com/office/drawing/2014/main" id="{122F4D26-F590-4977-AA0E-80FBBA2E8C10}"/>
              </a:ext>
            </a:extLst>
          </p:cNvPr>
          <p:cNvSpPr txBox="1"/>
          <p:nvPr/>
        </p:nvSpPr>
        <p:spPr>
          <a:xfrm>
            <a:off x="401109" y="5544609"/>
            <a:ext cx="113686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 = 0.60 kg    vix= - 42 m/s  viy=0            Fx = ? Fy=? t= 0.40s                            m=0.60 kg   vfx = 36 cos(30) vfy=36 sin(30)</a:t>
            </a:r>
          </a:p>
        </p:txBody>
      </p:sp>
      <p:cxnSp>
        <p:nvCxnSpPr>
          <p:cNvPr id="11" name="Straight Arrow Connector 10">
            <a:extLst>
              <a:ext uri="{FF2B5EF4-FFF2-40B4-BE49-F238E27FC236}">
                <a16:creationId xmlns:a16="http://schemas.microsoft.com/office/drawing/2014/main" id="{E698FF23-D043-4A74-8967-36F872FB5483}"/>
              </a:ext>
            </a:extLst>
          </p:cNvPr>
          <p:cNvCxnSpPr/>
          <p:nvPr/>
        </p:nvCxnSpPr>
        <p:spPr>
          <a:xfrm flipV="1">
            <a:off x="4326467" y="4447116"/>
            <a:ext cx="575733" cy="20743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3C66976A-5EC1-4104-A461-26D022BBB39B}"/>
              </a:ext>
            </a:extLst>
          </p:cNvPr>
          <p:cNvCxnSpPr>
            <a:cxnSpLocks/>
          </p:cNvCxnSpPr>
          <p:nvPr/>
        </p:nvCxnSpPr>
        <p:spPr>
          <a:xfrm flipV="1">
            <a:off x="9083676" y="4230158"/>
            <a:ext cx="808566" cy="28151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B9863D5B-CCF2-47DC-AD18-75AB6B9DEADE}"/>
              </a:ext>
            </a:extLst>
          </p:cNvPr>
          <p:cNvSpPr txBox="1"/>
          <p:nvPr/>
        </p:nvSpPr>
        <p:spPr>
          <a:xfrm>
            <a:off x="530225" y="5915025"/>
            <a:ext cx="117679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Tree>
    <p:extLst>
      <p:ext uri="{BB962C8B-B14F-4D97-AF65-F5344CB8AC3E}">
        <p14:creationId xmlns:p14="http://schemas.microsoft.com/office/powerpoint/2010/main" val="1798663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83B1E-48F6-4A0F-AD60-7AAFED94DEE4}"/>
              </a:ext>
            </a:extLst>
          </p:cNvPr>
          <p:cNvSpPr>
            <a:spLocks noGrp="1"/>
          </p:cNvSpPr>
          <p:nvPr>
            <p:ph type="title"/>
          </p:nvPr>
        </p:nvSpPr>
        <p:spPr/>
        <p:txBody>
          <a:bodyPr/>
          <a:lstStyle/>
          <a:p>
            <a:r>
              <a:rPr lang="en-US">
                <a:cs typeface="Calibri Light"/>
              </a:rPr>
              <a:t>TYPICAL 1-D COLLISIONS</a:t>
            </a:r>
            <a:endParaRPr lang="en-US"/>
          </a:p>
        </p:txBody>
      </p:sp>
      <p:pic>
        <p:nvPicPr>
          <p:cNvPr id="4" name="Picture 4" descr="Top image is for an object colliding with a stationary object&#10;Middle image is for two objects moving in opposite direction colliding&#10;Bottom image is for two objects moving in the same direction and  colliding">
            <a:extLst>
              <a:ext uri="{FF2B5EF4-FFF2-40B4-BE49-F238E27FC236}">
                <a16:creationId xmlns:a16="http://schemas.microsoft.com/office/drawing/2014/main" id="{27BB6776-F022-4974-A4B9-84AEBFB6929B}"/>
              </a:ext>
            </a:extLst>
          </p:cNvPr>
          <p:cNvPicPr>
            <a:picLocks noGrp="1" noChangeAspect="1"/>
          </p:cNvPicPr>
          <p:nvPr>
            <p:ph idx="1"/>
          </p:nvPr>
        </p:nvPicPr>
        <p:blipFill>
          <a:blip r:embed="rId2"/>
          <a:stretch>
            <a:fillRect/>
          </a:stretch>
        </p:blipFill>
        <p:spPr>
          <a:xfrm>
            <a:off x="885163" y="1582208"/>
            <a:ext cx="6527007" cy="4351338"/>
          </a:xfrm>
        </p:spPr>
      </p:pic>
    </p:spTree>
    <p:extLst>
      <p:ext uri="{BB962C8B-B14F-4D97-AF65-F5344CB8AC3E}">
        <p14:creationId xmlns:p14="http://schemas.microsoft.com/office/powerpoint/2010/main" val="3711683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75542-A42D-48E3-8947-B8A26D878B22}"/>
              </a:ext>
            </a:extLst>
          </p:cNvPr>
          <p:cNvSpPr>
            <a:spLocks noGrp="1"/>
          </p:cNvSpPr>
          <p:nvPr>
            <p:ph type="title"/>
          </p:nvPr>
        </p:nvSpPr>
        <p:spPr/>
        <p:txBody>
          <a:bodyPr/>
          <a:lstStyle/>
          <a:p>
            <a:r>
              <a:rPr lang="en-US">
                <a:cs typeface="Calibri Light"/>
              </a:rPr>
              <a:t>GENERAL FORMULA FOR THE COLLISIONS</a:t>
            </a:r>
            <a:endParaRPr lang="en-US"/>
          </a:p>
        </p:txBody>
      </p:sp>
      <p:pic>
        <p:nvPicPr>
          <p:cNvPr id="4" name="Picture 4" descr="Diagram fir conservation of momentum in vector form. In component forms velocities can be negative.">
            <a:extLst>
              <a:ext uri="{FF2B5EF4-FFF2-40B4-BE49-F238E27FC236}">
                <a16:creationId xmlns:a16="http://schemas.microsoft.com/office/drawing/2014/main" id="{4CFC4E6E-AD35-4882-B12B-FF88917AAB96}"/>
              </a:ext>
            </a:extLst>
          </p:cNvPr>
          <p:cNvPicPr>
            <a:picLocks noGrp="1" noChangeAspect="1"/>
          </p:cNvPicPr>
          <p:nvPr>
            <p:ph idx="1"/>
          </p:nvPr>
        </p:nvPicPr>
        <p:blipFill>
          <a:blip r:embed="rId2"/>
          <a:stretch>
            <a:fillRect/>
          </a:stretch>
        </p:blipFill>
        <p:spPr>
          <a:xfrm>
            <a:off x="1941517" y="1444625"/>
            <a:ext cx="7231281" cy="4732338"/>
          </a:xfrm>
        </p:spPr>
      </p:pic>
    </p:spTree>
    <p:extLst>
      <p:ext uri="{BB962C8B-B14F-4D97-AF65-F5344CB8AC3E}">
        <p14:creationId xmlns:p14="http://schemas.microsoft.com/office/powerpoint/2010/main" val="2446741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81B1-1F68-4726-9493-010B8474BDC9}"/>
              </a:ext>
            </a:extLst>
          </p:cNvPr>
          <p:cNvSpPr>
            <a:spLocks noGrp="1"/>
          </p:cNvSpPr>
          <p:nvPr>
            <p:ph type="title"/>
          </p:nvPr>
        </p:nvSpPr>
        <p:spPr>
          <a:xfrm>
            <a:off x="770681" y="287960"/>
            <a:ext cx="10515600" cy="1325563"/>
          </a:xfrm>
        </p:spPr>
        <p:txBody>
          <a:bodyPr/>
          <a:lstStyle/>
          <a:p>
            <a:r>
              <a:rPr lang="en-US">
                <a:cs typeface="Calibri Light"/>
              </a:rPr>
              <a:t>1-D Collisions</a:t>
            </a:r>
            <a:endParaRPr lang="en-US"/>
          </a:p>
        </p:txBody>
      </p:sp>
      <p:pic>
        <p:nvPicPr>
          <p:cNvPr id="4" name="Picture 4" descr="Motion diagram for a collision. Motion diagrams are very important for collision problems.">
            <a:extLst>
              <a:ext uri="{FF2B5EF4-FFF2-40B4-BE49-F238E27FC236}">
                <a16:creationId xmlns:a16="http://schemas.microsoft.com/office/drawing/2014/main" id="{64FB8314-DFFB-437B-812D-6960DB21F595}"/>
              </a:ext>
            </a:extLst>
          </p:cNvPr>
          <p:cNvPicPr>
            <a:picLocks noGrp="1" noChangeAspect="1"/>
          </p:cNvPicPr>
          <p:nvPr>
            <p:ph idx="1"/>
          </p:nvPr>
        </p:nvPicPr>
        <p:blipFill>
          <a:blip r:embed="rId3"/>
          <a:stretch>
            <a:fillRect/>
          </a:stretch>
        </p:blipFill>
        <p:spPr>
          <a:xfrm>
            <a:off x="396437" y="1607286"/>
            <a:ext cx="6906788" cy="4360863"/>
          </a:xfrm>
        </p:spPr>
      </p:pic>
      <p:sp>
        <p:nvSpPr>
          <p:cNvPr id="3" name="TextBox 2">
            <a:extLst>
              <a:ext uri="{FF2B5EF4-FFF2-40B4-BE49-F238E27FC236}">
                <a16:creationId xmlns:a16="http://schemas.microsoft.com/office/drawing/2014/main" id="{E15E38F2-7F67-4A7D-A724-C66F16681784}"/>
              </a:ext>
            </a:extLst>
          </p:cNvPr>
          <p:cNvSpPr txBox="1"/>
          <p:nvPr/>
        </p:nvSpPr>
        <p:spPr>
          <a:xfrm>
            <a:off x="7524750" y="1695450"/>
            <a:ext cx="412432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Q: A 1200 kg red car moving with  18.0 m/s East hits a 1000 kg grey car moving with 12.0 m/s East. After the collision, the red car slows down to 15.0  m/s due to the impact. </a:t>
            </a:r>
            <a:r>
              <a:rPr lang="en-US">
                <a:cs typeface="Calibri"/>
              </a:rPr>
              <a:t> What is the final velocity of the grey car assuming that there is no external force</a:t>
            </a:r>
            <a:endParaRPr lang="en-US"/>
          </a:p>
        </p:txBody>
      </p:sp>
      <p:sp>
        <p:nvSpPr>
          <p:cNvPr id="5" name="TextBox 4">
            <a:extLst>
              <a:ext uri="{FF2B5EF4-FFF2-40B4-BE49-F238E27FC236}">
                <a16:creationId xmlns:a16="http://schemas.microsoft.com/office/drawing/2014/main" id="{06516F72-E0DF-447B-B487-7E29AB4F0AE3}"/>
              </a:ext>
            </a:extLst>
          </p:cNvPr>
          <p:cNvSpPr txBox="1"/>
          <p:nvPr/>
        </p:nvSpPr>
        <p:spPr>
          <a:xfrm>
            <a:off x="7773313" y="459026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cs typeface="Calibri"/>
            </a:endParaRPr>
          </a:p>
        </p:txBody>
      </p:sp>
    </p:spTree>
    <p:extLst>
      <p:ext uri="{BB962C8B-B14F-4D97-AF65-F5344CB8AC3E}">
        <p14:creationId xmlns:p14="http://schemas.microsoft.com/office/powerpoint/2010/main" val="1794027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8CCB-B515-4DDC-9894-D7CB06BC91AF}"/>
              </a:ext>
            </a:extLst>
          </p:cNvPr>
          <p:cNvSpPr>
            <a:spLocks noGrp="1"/>
          </p:cNvSpPr>
          <p:nvPr>
            <p:ph type="title"/>
          </p:nvPr>
        </p:nvSpPr>
        <p:spPr/>
        <p:txBody>
          <a:bodyPr/>
          <a:lstStyle/>
          <a:p>
            <a:r>
              <a:rPr lang="en-US">
                <a:cs typeface="Calibri Light"/>
              </a:rPr>
              <a:t>COLLISION TYPES</a:t>
            </a:r>
            <a:endParaRPr lang="en-US"/>
          </a:p>
        </p:txBody>
      </p:sp>
      <p:sp>
        <p:nvSpPr>
          <p:cNvPr id="3" name="Content Placeholder 2">
            <a:extLst>
              <a:ext uri="{FF2B5EF4-FFF2-40B4-BE49-F238E27FC236}">
                <a16:creationId xmlns:a16="http://schemas.microsoft.com/office/drawing/2014/main" id="{7A2DC72C-2367-41F9-A068-937E6954C3E0}"/>
              </a:ext>
            </a:extLst>
          </p:cNvPr>
          <p:cNvSpPr>
            <a:spLocks noGrp="1"/>
          </p:cNvSpPr>
          <p:nvPr>
            <p:ph idx="1"/>
          </p:nvPr>
        </p:nvSpPr>
        <p:spPr>
          <a:xfrm>
            <a:off x="838200" y="1518709"/>
            <a:ext cx="10515600" cy="4658254"/>
          </a:xfrm>
        </p:spPr>
        <p:txBody>
          <a:bodyPr vert="horz" lIns="91440" tIns="45720" rIns="91440" bIns="45720" rtlCol="0" anchor="t">
            <a:normAutofit fontScale="92500" lnSpcReduction="20000"/>
          </a:bodyPr>
          <a:lstStyle/>
          <a:p>
            <a:r>
              <a:rPr lang="en-US">
                <a:cs typeface="Calibri"/>
              </a:rPr>
              <a:t>1-D Perfectly inelastic collisions</a:t>
            </a:r>
          </a:p>
          <a:p>
            <a:r>
              <a:rPr lang="en-US">
                <a:cs typeface="Calibri"/>
              </a:rPr>
              <a:t>1-D Inelastic collisions</a:t>
            </a:r>
          </a:p>
          <a:p>
            <a:r>
              <a:rPr lang="en-US">
                <a:cs typeface="Calibri"/>
              </a:rPr>
              <a:t>1-D Elastic collisions</a:t>
            </a:r>
          </a:p>
          <a:p>
            <a:r>
              <a:rPr lang="en-US">
                <a:cs typeface="Calibri"/>
              </a:rPr>
              <a:t>2-D Collision (Elastic-Inelastic-Perfectly Elastic)</a:t>
            </a:r>
          </a:p>
          <a:p>
            <a:pPr marL="0" indent="0">
              <a:buNone/>
            </a:pPr>
            <a:r>
              <a:rPr lang="en-US">
                <a:cs typeface="Calibri"/>
              </a:rPr>
              <a:t>In all collisions total momentum is conserved and net impulse is zero if there are no external effect. </a:t>
            </a:r>
          </a:p>
          <a:p>
            <a:pPr marL="0" indent="0">
              <a:buNone/>
            </a:pPr>
            <a:r>
              <a:rPr lang="en-US">
                <a:cs typeface="Calibri"/>
              </a:rPr>
              <a:t>Pi (total) = </a:t>
            </a:r>
            <a:r>
              <a:rPr lang="en-US" err="1">
                <a:cs typeface="Calibri"/>
              </a:rPr>
              <a:t>Pf</a:t>
            </a:r>
            <a:r>
              <a:rPr lang="en-US">
                <a:cs typeface="Calibri"/>
              </a:rPr>
              <a:t>(total) or  </a:t>
            </a:r>
            <a:r>
              <a:rPr lang="en-US" err="1">
                <a:cs typeface="Calibri"/>
              </a:rPr>
              <a:t>Ptotal</a:t>
            </a:r>
            <a:r>
              <a:rPr lang="en-US">
                <a:cs typeface="Calibri"/>
              </a:rPr>
              <a:t> = </a:t>
            </a:r>
            <a:r>
              <a:rPr lang="en-US" err="1">
                <a:cs typeface="Calibri"/>
              </a:rPr>
              <a:t>P'total</a:t>
            </a:r>
            <a:endParaRPr lang="en-US">
              <a:cs typeface="Calibri"/>
            </a:endParaRPr>
          </a:p>
          <a:p>
            <a:pPr marL="0" indent="0">
              <a:buNone/>
            </a:pPr>
            <a:r>
              <a:rPr lang="en-US">
                <a:cs typeface="Calibri"/>
              </a:rPr>
              <a:t>ELASTIC COLLISIONS ALSO CONSERVES ENERGY</a:t>
            </a:r>
          </a:p>
          <a:p>
            <a:pPr marL="0" indent="0">
              <a:buNone/>
            </a:pPr>
            <a:r>
              <a:rPr lang="en-US">
                <a:cs typeface="Calibri"/>
              </a:rPr>
              <a:t>Ei = </a:t>
            </a:r>
            <a:r>
              <a:rPr lang="en-US" err="1">
                <a:cs typeface="Calibri"/>
              </a:rPr>
              <a:t>Ef</a:t>
            </a:r>
            <a:r>
              <a:rPr lang="en-US">
                <a:cs typeface="Calibri"/>
              </a:rPr>
              <a:t>  of  E=E'   which leads to v1f+v1i=v2f+v2i   or v1'+v1 = v2'+v2</a:t>
            </a:r>
          </a:p>
          <a:p>
            <a:pPr marL="0" indent="0">
              <a:buNone/>
            </a:pPr>
            <a:r>
              <a:rPr lang="en-US">
                <a:cs typeface="Calibri"/>
              </a:rPr>
              <a:t>FOR 2-D Collisions components of the momentum is conserved</a:t>
            </a:r>
          </a:p>
          <a:p>
            <a:pPr marL="0" indent="0">
              <a:buNone/>
            </a:pPr>
            <a:r>
              <a:rPr lang="en-US">
                <a:cs typeface="Calibri"/>
              </a:rPr>
              <a:t>Pix(total) = </a:t>
            </a:r>
            <a:r>
              <a:rPr lang="en-US" err="1">
                <a:cs typeface="Calibri"/>
              </a:rPr>
              <a:t>Pfx</a:t>
            </a:r>
            <a:r>
              <a:rPr lang="en-US">
                <a:cs typeface="Calibri"/>
              </a:rPr>
              <a:t>(total)  and </a:t>
            </a:r>
            <a:r>
              <a:rPr lang="en-US" err="1">
                <a:cs typeface="Calibri"/>
              </a:rPr>
              <a:t>Piy</a:t>
            </a:r>
            <a:r>
              <a:rPr lang="en-US">
                <a:cs typeface="Calibri"/>
              </a:rPr>
              <a:t>(total)=</a:t>
            </a:r>
            <a:r>
              <a:rPr lang="en-US" err="1">
                <a:cs typeface="Calibri"/>
              </a:rPr>
              <a:t>Pfy</a:t>
            </a:r>
            <a:r>
              <a:rPr lang="en-US">
                <a:cs typeface="Calibri"/>
              </a:rPr>
              <a:t>(total)</a:t>
            </a:r>
          </a:p>
          <a:p>
            <a:pPr marL="0" indent="0">
              <a:buNone/>
            </a:pPr>
            <a:endParaRPr lang="en-US">
              <a:cs typeface="Calibri"/>
            </a:endParaRPr>
          </a:p>
        </p:txBody>
      </p:sp>
    </p:spTree>
    <p:extLst>
      <p:ext uri="{BB962C8B-B14F-4D97-AF65-F5344CB8AC3E}">
        <p14:creationId xmlns:p14="http://schemas.microsoft.com/office/powerpoint/2010/main" val="749798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AFC3B-9F79-4BFD-989A-DAFC4CB1E268}"/>
              </a:ext>
            </a:extLst>
          </p:cNvPr>
          <p:cNvSpPr>
            <a:spLocks noGrp="1"/>
          </p:cNvSpPr>
          <p:nvPr>
            <p:ph type="title"/>
          </p:nvPr>
        </p:nvSpPr>
        <p:spPr>
          <a:xfrm>
            <a:off x="537734" y="402281"/>
            <a:ext cx="3932237" cy="1600200"/>
          </a:xfrm>
        </p:spPr>
        <p:txBody>
          <a:bodyPr/>
          <a:lstStyle/>
          <a:p>
            <a:r>
              <a:rPr lang="en-US">
                <a:solidFill>
                  <a:srgbClr val="FF0000"/>
                </a:solidFill>
                <a:cs typeface="Calibri Light"/>
              </a:rPr>
              <a:t>1-D Collision with Simulation-Inelastic</a:t>
            </a:r>
          </a:p>
        </p:txBody>
      </p:sp>
      <p:sp>
        <p:nvSpPr>
          <p:cNvPr id="3" name="Content Placeholder 2">
            <a:extLst>
              <a:ext uri="{FF2B5EF4-FFF2-40B4-BE49-F238E27FC236}">
                <a16:creationId xmlns:a16="http://schemas.microsoft.com/office/drawing/2014/main" id="{3F7EF57A-193B-4E79-8115-B03FAB528E1A}"/>
              </a:ext>
            </a:extLst>
          </p:cNvPr>
          <p:cNvSpPr>
            <a:spLocks noGrp="1"/>
          </p:cNvSpPr>
          <p:nvPr>
            <p:ph idx="1"/>
          </p:nvPr>
        </p:nvSpPr>
        <p:spPr>
          <a:xfrm>
            <a:off x="5183188" y="520700"/>
            <a:ext cx="6724650" cy="5340350"/>
          </a:xfrm>
        </p:spPr>
        <p:txBody>
          <a:bodyPr vert="horz" lIns="91440" tIns="45720" rIns="91440" bIns="45720" rtlCol="0" anchor="t">
            <a:normAutofit fontScale="77500" lnSpcReduction="20000"/>
          </a:bodyPr>
          <a:lstStyle/>
          <a:p>
            <a:pPr marL="0" indent="0">
              <a:buNone/>
            </a:pPr>
            <a:r>
              <a:rPr lang="en-US" sz="2400">
                <a:cs typeface="Calibri"/>
              </a:rPr>
              <a:t>Open the link</a:t>
            </a:r>
          </a:p>
          <a:p>
            <a:pPr marL="0" indent="0">
              <a:buNone/>
            </a:pPr>
            <a:r>
              <a:rPr lang="en-US" sz="2400">
                <a:ea typeface="+mn-lt"/>
                <a:cs typeface="+mn-lt"/>
                <a:hlinkClick r:id="rId3"/>
              </a:rPr>
              <a:t>https://phet.colorado.edu/sims/html/collision-lab/latest/collision-lab_en.html</a:t>
            </a:r>
            <a:endParaRPr lang="en-US" sz="2400">
              <a:ea typeface="+mn-lt"/>
              <a:cs typeface="+mn-lt"/>
            </a:endParaRPr>
          </a:p>
          <a:p>
            <a:pPr marL="0" indent="0">
              <a:buNone/>
            </a:pPr>
            <a:r>
              <a:rPr lang="en-US" sz="2400">
                <a:cs typeface="Calibri"/>
              </a:rPr>
              <a:t>Obtain the following image for the initial collision. </a:t>
            </a: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r>
              <a:rPr lang="en-US" sz="2400">
                <a:cs typeface="Calibri"/>
              </a:rPr>
              <a:t>Make sure you change the values for Mass and velocity, The position is not important. Use the slider to obtain 0% elasticity. Hit the start button and verify your answer.</a:t>
            </a:r>
            <a:endParaRPr lang="en-US">
              <a:cs typeface="Calibri"/>
            </a:endParaRPr>
          </a:p>
        </p:txBody>
      </p:sp>
      <p:sp>
        <p:nvSpPr>
          <p:cNvPr id="4" name="Text Placeholder 3">
            <a:extLst>
              <a:ext uri="{FF2B5EF4-FFF2-40B4-BE49-F238E27FC236}">
                <a16:creationId xmlns:a16="http://schemas.microsoft.com/office/drawing/2014/main" id="{5108E374-DF43-4D32-AF30-BE17DD7817F9}"/>
              </a:ext>
            </a:extLst>
          </p:cNvPr>
          <p:cNvSpPr>
            <a:spLocks noGrp="1"/>
          </p:cNvSpPr>
          <p:nvPr>
            <p:ph type="body" sz="half" idx="2"/>
          </p:nvPr>
        </p:nvSpPr>
        <p:spPr>
          <a:xfrm>
            <a:off x="478095" y="2000250"/>
            <a:ext cx="4266470" cy="4062927"/>
          </a:xfrm>
        </p:spPr>
        <p:txBody>
          <a:bodyPr vert="horz" lIns="91440" tIns="45720" rIns="91440" bIns="45720" rtlCol="0" anchor="t">
            <a:normAutofit/>
          </a:bodyPr>
          <a:lstStyle/>
          <a:p>
            <a:r>
              <a:rPr lang="en-US" sz="2800" dirty="0">
                <a:cs typeface="Calibri"/>
              </a:rPr>
              <a:t>Q1) A 1.5 kg mass going East with 1.0 m/s collides with a 0.5 kg mass going West with 1.0 m/s. Find their final velocity after the perfectly inelastic collision.</a:t>
            </a:r>
          </a:p>
          <a:p>
            <a:endParaRPr lang="en-US" sz="2800">
              <a:cs typeface="Calibri"/>
            </a:endParaRPr>
          </a:p>
          <a:p>
            <a:r>
              <a:rPr lang="en-US" sz="2800" dirty="0">
                <a:cs typeface="Calibri"/>
              </a:rPr>
              <a:t>Formula: Pi(total) = m(total) </a:t>
            </a:r>
            <a:r>
              <a:rPr lang="en-US" sz="2800" dirty="0" err="1">
                <a:cs typeface="Calibri" panose="020F0502020204030204"/>
              </a:rPr>
              <a:t>Vf</a:t>
            </a:r>
            <a:endParaRPr lang="en-US" sz="2800" dirty="0">
              <a:cs typeface="Calibri" panose="020F0502020204030204"/>
            </a:endParaRPr>
          </a:p>
          <a:p>
            <a:endParaRPr lang="en-US" sz="2800">
              <a:cs typeface="Calibri" panose="020F0502020204030204"/>
            </a:endParaRPr>
          </a:p>
          <a:p>
            <a:endParaRPr lang="en-US" sz="2800" dirty="0">
              <a:cs typeface="Calibri" panose="020F0502020204030204"/>
            </a:endParaRPr>
          </a:p>
        </p:txBody>
      </p:sp>
      <p:pic>
        <p:nvPicPr>
          <p:cNvPr id="5" name="Picture 5" descr="1-D Perfectly inelastic collision image for the initial state. Two masses merge and become one mass with mtotal">
            <a:extLst>
              <a:ext uri="{FF2B5EF4-FFF2-40B4-BE49-F238E27FC236}">
                <a16:creationId xmlns:a16="http://schemas.microsoft.com/office/drawing/2014/main" id="{9DCFEC26-5ABB-4189-9897-A02E9E801408}"/>
              </a:ext>
            </a:extLst>
          </p:cNvPr>
          <p:cNvPicPr>
            <a:picLocks noChangeAspect="1"/>
          </p:cNvPicPr>
          <p:nvPr/>
        </p:nvPicPr>
        <p:blipFill>
          <a:blip r:embed="rId4"/>
          <a:stretch>
            <a:fillRect/>
          </a:stretch>
        </p:blipFill>
        <p:spPr>
          <a:xfrm>
            <a:off x="4944200" y="1710716"/>
            <a:ext cx="6312990" cy="3064459"/>
          </a:xfrm>
          <a:prstGeom prst="rect">
            <a:avLst/>
          </a:prstGeom>
        </p:spPr>
      </p:pic>
    </p:spTree>
    <p:extLst>
      <p:ext uri="{BB962C8B-B14F-4D97-AF65-F5344CB8AC3E}">
        <p14:creationId xmlns:p14="http://schemas.microsoft.com/office/powerpoint/2010/main" val="4072794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AFC3B-9F79-4BFD-989A-DAFC4CB1E268}"/>
              </a:ext>
            </a:extLst>
          </p:cNvPr>
          <p:cNvSpPr>
            <a:spLocks noGrp="1"/>
          </p:cNvSpPr>
          <p:nvPr>
            <p:ph type="title"/>
          </p:nvPr>
        </p:nvSpPr>
        <p:spPr>
          <a:xfrm>
            <a:off x="410440" y="371190"/>
            <a:ext cx="3932237" cy="1600200"/>
          </a:xfrm>
        </p:spPr>
        <p:txBody>
          <a:bodyPr/>
          <a:lstStyle/>
          <a:p>
            <a:r>
              <a:rPr lang="en-US">
                <a:solidFill>
                  <a:srgbClr val="FF0000"/>
                </a:solidFill>
                <a:cs typeface="Calibri Light"/>
              </a:rPr>
              <a:t>1-D Collision with Simulation-Inelastic</a:t>
            </a:r>
          </a:p>
        </p:txBody>
      </p:sp>
      <p:sp>
        <p:nvSpPr>
          <p:cNvPr id="4" name="Text Placeholder 3">
            <a:extLst>
              <a:ext uri="{FF2B5EF4-FFF2-40B4-BE49-F238E27FC236}">
                <a16:creationId xmlns:a16="http://schemas.microsoft.com/office/drawing/2014/main" id="{5108E374-DF43-4D32-AF30-BE17DD7817F9}"/>
              </a:ext>
            </a:extLst>
          </p:cNvPr>
          <p:cNvSpPr>
            <a:spLocks noGrp="1"/>
          </p:cNvSpPr>
          <p:nvPr>
            <p:ph type="body" sz="half" idx="2"/>
          </p:nvPr>
        </p:nvSpPr>
        <p:spPr>
          <a:xfrm>
            <a:off x="391148" y="2000250"/>
            <a:ext cx="5313362" cy="3802063"/>
          </a:xfrm>
        </p:spPr>
        <p:txBody>
          <a:bodyPr vert="horz" lIns="91440" tIns="45720" rIns="91440" bIns="45720" rtlCol="0" anchor="t">
            <a:normAutofit fontScale="92500" lnSpcReduction="20000"/>
          </a:bodyPr>
          <a:lstStyle/>
          <a:p>
            <a:r>
              <a:rPr lang="en-US" sz="2800" dirty="0">
                <a:cs typeface="Calibri"/>
                <a:hlinkClick r:id="rId2"/>
              </a:rPr>
              <a:t>https://phet.colorado.edu/sims/html/collision-lab/latest/collision-lab_en.html</a:t>
            </a:r>
            <a:endParaRPr lang="en-US">
              <a:cs typeface="Calibri"/>
            </a:endParaRPr>
          </a:p>
          <a:p>
            <a:r>
              <a:rPr lang="en-US" sz="2800" dirty="0">
                <a:ea typeface="+mn-lt"/>
                <a:cs typeface="+mn-lt"/>
              </a:rPr>
              <a:t>Q) Use the same link </a:t>
            </a:r>
            <a:r>
              <a:rPr lang="en-US" sz="2800" dirty="0">
                <a:cs typeface="Calibri"/>
              </a:rPr>
              <a:t>and perform the same simulation with the quantities given on the right. Use the formula below to estimate </a:t>
            </a:r>
            <a:r>
              <a:rPr lang="en-US" sz="2800" dirty="0" err="1">
                <a:cs typeface="Calibri"/>
              </a:rPr>
              <a:t>Vf</a:t>
            </a:r>
            <a:r>
              <a:rPr lang="en-US" sz="2800" dirty="0">
                <a:cs typeface="Calibri"/>
              </a:rPr>
              <a:t>.</a:t>
            </a:r>
            <a:endParaRPr lang="en-US">
              <a:cs typeface="Calibri"/>
            </a:endParaRPr>
          </a:p>
          <a:p>
            <a:r>
              <a:rPr lang="en-US" sz="2800" dirty="0">
                <a:cs typeface="Calibri"/>
              </a:rPr>
              <a:t>Compare your calculations with the result of the simulation</a:t>
            </a:r>
          </a:p>
          <a:p>
            <a:r>
              <a:rPr lang="en-US" sz="2800" dirty="0">
                <a:cs typeface="Calibri"/>
              </a:rPr>
              <a:t>Pi(total) = m(total) </a:t>
            </a:r>
            <a:r>
              <a:rPr lang="en-US" sz="2800" dirty="0" err="1">
                <a:cs typeface="Calibri" panose="020F0502020204030204"/>
              </a:rPr>
              <a:t>Vf</a:t>
            </a:r>
            <a:endParaRPr lang="en-US" sz="2800" dirty="0">
              <a:cs typeface="Calibri" panose="020F0502020204030204"/>
            </a:endParaRPr>
          </a:p>
          <a:p>
            <a:r>
              <a:rPr lang="en-US" sz="2800" dirty="0">
                <a:cs typeface="Calibri" panose="020F0502020204030204"/>
              </a:rPr>
              <a:t>All collisions are perfectly inelastic</a:t>
            </a:r>
          </a:p>
        </p:txBody>
      </p:sp>
      <p:sp>
        <p:nvSpPr>
          <p:cNvPr id="7" name="Content Placeholder 6">
            <a:extLst>
              <a:ext uri="{FF2B5EF4-FFF2-40B4-BE49-F238E27FC236}">
                <a16:creationId xmlns:a16="http://schemas.microsoft.com/office/drawing/2014/main" id="{5F70572F-DFB8-47D7-B31E-D2EF9121B11B}"/>
              </a:ext>
            </a:extLst>
          </p:cNvPr>
          <p:cNvSpPr>
            <a:spLocks noGrp="1"/>
          </p:cNvSpPr>
          <p:nvPr>
            <p:ph idx="1"/>
          </p:nvPr>
        </p:nvSpPr>
        <p:spPr>
          <a:xfrm>
            <a:off x="5992813" y="454025"/>
            <a:ext cx="5638800" cy="6016625"/>
          </a:xfrm>
        </p:spPr>
        <p:txBody>
          <a:bodyPr vert="horz" lIns="91440" tIns="45720" rIns="91440" bIns="45720" rtlCol="0" anchor="t">
            <a:normAutofit/>
          </a:bodyPr>
          <a:lstStyle/>
          <a:p>
            <a:pPr marL="514350" indent="-514350">
              <a:buAutoNum type="alphaLcParenR"/>
            </a:pPr>
            <a:r>
              <a:rPr lang="en-US" sz="2800">
                <a:cs typeface="Calibri"/>
              </a:rPr>
              <a:t>A 0.7kg mass moving East with 2.6 m/s collides with a stationary 0.6 kg mass in a perfectly inelastic collision</a:t>
            </a:r>
            <a:endParaRPr lang="en-US">
              <a:cs typeface="Calibri" panose="020F0502020204030204"/>
            </a:endParaRPr>
          </a:p>
          <a:p>
            <a:pPr marL="514350" indent="-514350">
              <a:buAutoNum type="alphaLcParenR"/>
            </a:pPr>
            <a:r>
              <a:rPr lang="en-US" sz="2800">
                <a:cs typeface="Calibri"/>
              </a:rPr>
              <a:t>A 0.8 kg mass moving with 2m/s collides with a 0.4 kg mass moving in the same direction</a:t>
            </a:r>
          </a:p>
          <a:p>
            <a:pPr marL="514350" indent="-514350">
              <a:buAutoNum type="alphaLcParenR"/>
            </a:pPr>
            <a:r>
              <a:rPr lang="en-US" sz="2800">
                <a:cs typeface="Calibri"/>
              </a:rPr>
              <a:t>M1=1.5kg  V1i=2.0 m/s </a:t>
            </a:r>
          </a:p>
          <a:p>
            <a:pPr marL="0" indent="0">
              <a:buNone/>
            </a:pPr>
            <a:r>
              <a:rPr lang="en-US" sz="2800">
                <a:cs typeface="Calibri"/>
              </a:rPr>
              <a:t>      M2=2.0 kg V2i = -1.2 m/s</a:t>
            </a:r>
          </a:p>
          <a:p>
            <a:pPr marL="0" indent="0">
              <a:buNone/>
            </a:pPr>
            <a:r>
              <a:rPr lang="en-US" sz="2800">
                <a:cs typeface="Calibri"/>
              </a:rPr>
              <a:t>d)   </a:t>
            </a:r>
            <a:r>
              <a:rPr lang="en-US" sz="2800">
                <a:ea typeface="+mn-lt"/>
                <a:cs typeface="+mn-lt"/>
              </a:rPr>
              <a:t>M1=2.2 kg  V1i= 0 m/s </a:t>
            </a:r>
          </a:p>
          <a:p>
            <a:pPr marL="0" indent="0">
              <a:buNone/>
            </a:pPr>
            <a:r>
              <a:rPr lang="en-US" sz="2800">
                <a:ea typeface="+mn-lt"/>
                <a:cs typeface="+mn-lt"/>
              </a:rPr>
              <a:t>       M2=2.0 kg V2i = -1.2 m/s</a:t>
            </a:r>
          </a:p>
          <a:p>
            <a:pPr marL="0" indent="0">
              <a:buNone/>
            </a:pPr>
            <a:endParaRPr lang="en-US" sz="2800">
              <a:cs typeface="Calibri"/>
            </a:endParaRPr>
          </a:p>
        </p:txBody>
      </p:sp>
    </p:spTree>
    <p:extLst>
      <p:ext uri="{BB962C8B-B14F-4D97-AF65-F5344CB8AC3E}">
        <p14:creationId xmlns:p14="http://schemas.microsoft.com/office/powerpoint/2010/main" val="2761815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AFC3B-9F79-4BFD-989A-DAFC4CB1E268}"/>
              </a:ext>
            </a:extLst>
          </p:cNvPr>
          <p:cNvSpPr>
            <a:spLocks noGrp="1"/>
          </p:cNvSpPr>
          <p:nvPr>
            <p:ph type="title"/>
          </p:nvPr>
        </p:nvSpPr>
        <p:spPr>
          <a:xfrm>
            <a:off x="411163" y="400050"/>
            <a:ext cx="3932237" cy="1600200"/>
          </a:xfrm>
        </p:spPr>
        <p:txBody>
          <a:bodyPr/>
          <a:lstStyle/>
          <a:p>
            <a:r>
              <a:rPr lang="en-US">
                <a:solidFill>
                  <a:srgbClr val="FF0000"/>
                </a:solidFill>
                <a:cs typeface="Calibri Light"/>
              </a:rPr>
              <a:t>1-D Collision with Simulation-Elastic</a:t>
            </a:r>
          </a:p>
        </p:txBody>
      </p:sp>
      <p:sp>
        <p:nvSpPr>
          <p:cNvPr id="3" name="Content Placeholder 2">
            <a:extLst>
              <a:ext uri="{FF2B5EF4-FFF2-40B4-BE49-F238E27FC236}">
                <a16:creationId xmlns:a16="http://schemas.microsoft.com/office/drawing/2014/main" id="{3F7EF57A-193B-4E79-8115-B03FAB528E1A}"/>
              </a:ext>
            </a:extLst>
          </p:cNvPr>
          <p:cNvSpPr>
            <a:spLocks noGrp="1"/>
          </p:cNvSpPr>
          <p:nvPr>
            <p:ph idx="1"/>
          </p:nvPr>
        </p:nvSpPr>
        <p:spPr>
          <a:xfrm>
            <a:off x="5183188" y="520700"/>
            <a:ext cx="6724650" cy="5340350"/>
          </a:xfrm>
        </p:spPr>
        <p:txBody>
          <a:bodyPr vert="horz" lIns="91440" tIns="45720" rIns="91440" bIns="45720" rtlCol="0" anchor="t">
            <a:normAutofit fontScale="77500" lnSpcReduction="20000"/>
          </a:bodyPr>
          <a:lstStyle/>
          <a:p>
            <a:pPr marL="0" indent="0">
              <a:buNone/>
            </a:pPr>
            <a:r>
              <a:rPr lang="en-US" sz="2400">
                <a:cs typeface="Calibri"/>
              </a:rPr>
              <a:t>Open the link</a:t>
            </a:r>
          </a:p>
          <a:p>
            <a:pPr marL="0" indent="0">
              <a:buNone/>
            </a:pPr>
            <a:r>
              <a:rPr lang="en-US" sz="2400">
                <a:ea typeface="+mn-lt"/>
                <a:cs typeface="+mn-lt"/>
                <a:hlinkClick r:id="rId3"/>
              </a:rPr>
              <a:t>https://phet.colorado.edu/sims/html/collision-lab/latest/collision-lab_en.html</a:t>
            </a:r>
            <a:endParaRPr lang="en-US" sz="2400">
              <a:ea typeface="+mn-lt"/>
              <a:cs typeface="+mn-lt"/>
            </a:endParaRPr>
          </a:p>
          <a:p>
            <a:pPr marL="0" indent="0">
              <a:buNone/>
            </a:pPr>
            <a:r>
              <a:rPr lang="en-US" sz="2400">
                <a:cs typeface="Calibri"/>
              </a:rPr>
              <a:t>Obtain the following image for the initial collision. </a:t>
            </a: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endParaRPr lang="en-US" sz="2400">
              <a:cs typeface="Calibri"/>
            </a:endParaRPr>
          </a:p>
          <a:p>
            <a:pPr marL="0" indent="0">
              <a:buNone/>
            </a:pPr>
            <a:r>
              <a:rPr lang="en-US" sz="2400">
                <a:cs typeface="Calibri"/>
              </a:rPr>
              <a:t>Make sure you change the values for Mass and velocity, The position is not important. Use the slider to obtain 100% elasticity. Hit the start button and verify your answer.</a:t>
            </a:r>
            <a:endParaRPr lang="en-US">
              <a:cs typeface="Calibri"/>
            </a:endParaRPr>
          </a:p>
        </p:txBody>
      </p:sp>
      <p:sp>
        <p:nvSpPr>
          <p:cNvPr id="4" name="Text Placeholder 3">
            <a:extLst>
              <a:ext uri="{FF2B5EF4-FFF2-40B4-BE49-F238E27FC236}">
                <a16:creationId xmlns:a16="http://schemas.microsoft.com/office/drawing/2014/main" id="{5108E374-DF43-4D32-AF30-BE17DD7817F9}"/>
              </a:ext>
            </a:extLst>
          </p:cNvPr>
          <p:cNvSpPr>
            <a:spLocks noGrp="1"/>
          </p:cNvSpPr>
          <p:nvPr>
            <p:ph type="body" sz="half" idx="2"/>
          </p:nvPr>
        </p:nvSpPr>
        <p:spPr>
          <a:xfrm>
            <a:off x="411163" y="2000250"/>
            <a:ext cx="4699528" cy="4335463"/>
          </a:xfrm>
        </p:spPr>
        <p:txBody>
          <a:bodyPr vert="horz" lIns="91440" tIns="45720" rIns="91440" bIns="45720" rtlCol="0" anchor="t">
            <a:normAutofit/>
          </a:bodyPr>
          <a:lstStyle/>
          <a:p>
            <a:r>
              <a:rPr lang="en-US" sz="2800" dirty="0">
                <a:cs typeface="Calibri"/>
              </a:rPr>
              <a:t>Q3) A 1.5 kg mass going East with 1.0 m/s collides with a 0.5 kg mass going West with 1.0 m/s. Find their final velocity after the elastic collision. Use</a:t>
            </a:r>
          </a:p>
          <a:p>
            <a:r>
              <a:rPr lang="en-US" sz="2800" dirty="0">
                <a:cs typeface="Calibri"/>
              </a:rPr>
              <a:t>Pi(total) = m1 v1'+m2 v2'</a:t>
            </a:r>
          </a:p>
          <a:p>
            <a:r>
              <a:rPr lang="en-US" sz="2800" dirty="0">
                <a:cs typeface="Calibri"/>
              </a:rPr>
              <a:t>v1'-v1 = v2' - v2</a:t>
            </a:r>
          </a:p>
          <a:p>
            <a:r>
              <a:rPr lang="en-US" sz="2800" dirty="0">
                <a:cs typeface="Calibri"/>
              </a:rPr>
              <a:t>This is a system of equations</a:t>
            </a:r>
          </a:p>
          <a:p>
            <a:r>
              <a:rPr lang="en-US" sz="2800" dirty="0">
                <a:cs typeface="Calibri"/>
              </a:rPr>
              <a:t>v1' and v2' are the unknowns</a:t>
            </a:r>
          </a:p>
          <a:p>
            <a:endParaRPr lang="en-US" sz="2800" dirty="0">
              <a:cs typeface="Calibri"/>
            </a:endParaRPr>
          </a:p>
        </p:txBody>
      </p:sp>
      <p:pic>
        <p:nvPicPr>
          <p:cNvPr id="6" name="Picture 6" descr="1-D ELASTIC collision image for the initial state. Elastic collisions require two equation with two unknowns to solve.">
            <a:extLst>
              <a:ext uri="{FF2B5EF4-FFF2-40B4-BE49-F238E27FC236}">
                <a16:creationId xmlns:a16="http://schemas.microsoft.com/office/drawing/2014/main" id="{CF85D44E-DD9D-43FA-8B72-1E4D61617CBC}"/>
              </a:ext>
            </a:extLst>
          </p:cNvPr>
          <p:cNvPicPr>
            <a:picLocks noChangeAspect="1"/>
          </p:cNvPicPr>
          <p:nvPr/>
        </p:nvPicPr>
        <p:blipFill>
          <a:blip r:embed="rId4"/>
          <a:stretch>
            <a:fillRect/>
          </a:stretch>
        </p:blipFill>
        <p:spPr>
          <a:xfrm>
            <a:off x="5147583" y="1766282"/>
            <a:ext cx="6120492" cy="2833309"/>
          </a:xfrm>
          <a:prstGeom prst="rect">
            <a:avLst/>
          </a:prstGeom>
        </p:spPr>
      </p:pic>
    </p:spTree>
    <p:extLst>
      <p:ext uri="{BB962C8B-B14F-4D97-AF65-F5344CB8AC3E}">
        <p14:creationId xmlns:p14="http://schemas.microsoft.com/office/powerpoint/2010/main" val="3852157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AFC3B-9F79-4BFD-989A-DAFC4CB1E268}"/>
              </a:ext>
            </a:extLst>
          </p:cNvPr>
          <p:cNvSpPr>
            <a:spLocks noGrp="1"/>
          </p:cNvSpPr>
          <p:nvPr>
            <p:ph type="title"/>
          </p:nvPr>
        </p:nvSpPr>
        <p:spPr>
          <a:xfrm>
            <a:off x="560387" y="255587"/>
            <a:ext cx="3932237" cy="1600200"/>
          </a:xfrm>
        </p:spPr>
        <p:txBody>
          <a:bodyPr/>
          <a:lstStyle/>
          <a:p>
            <a:r>
              <a:rPr lang="en-US">
                <a:solidFill>
                  <a:srgbClr val="FF0000"/>
                </a:solidFill>
                <a:cs typeface="Calibri Light"/>
              </a:rPr>
              <a:t>1-D Collision with Simulation-Inelastic</a:t>
            </a:r>
          </a:p>
        </p:txBody>
      </p:sp>
      <p:sp>
        <p:nvSpPr>
          <p:cNvPr id="4" name="Text Placeholder 3">
            <a:extLst>
              <a:ext uri="{FF2B5EF4-FFF2-40B4-BE49-F238E27FC236}">
                <a16:creationId xmlns:a16="http://schemas.microsoft.com/office/drawing/2014/main" id="{5108E374-DF43-4D32-AF30-BE17DD7817F9}"/>
              </a:ext>
            </a:extLst>
          </p:cNvPr>
          <p:cNvSpPr>
            <a:spLocks noGrp="1"/>
          </p:cNvSpPr>
          <p:nvPr>
            <p:ph type="body" sz="half" idx="2"/>
          </p:nvPr>
        </p:nvSpPr>
        <p:spPr>
          <a:xfrm>
            <a:off x="468313" y="2000250"/>
            <a:ext cx="5313362" cy="4271789"/>
          </a:xfrm>
        </p:spPr>
        <p:txBody>
          <a:bodyPr vert="horz" lIns="91440" tIns="45720" rIns="91440" bIns="45720" rtlCol="0" anchor="t">
            <a:normAutofit fontScale="92500" lnSpcReduction="10000"/>
          </a:bodyPr>
          <a:lstStyle/>
          <a:p>
            <a:r>
              <a:rPr lang="en-US" sz="2800" dirty="0">
                <a:ea typeface="+mn-lt"/>
                <a:cs typeface="+mn-lt"/>
                <a:hlinkClick r:id="rId2"/>
              </a:rPr>
              <a:t>https://phet.colorado.edu/sims/html/collision-lab/latest/collision-lab_en.html</a:t>
            </a:r>
            <a:r>
              <a:rPr lang="en-US" sz="2800" dirty="0">
                <a:cs typeface="Calibri"/>
              </a:rPr>
              <a:t>Q) Use the same link and perform the same simulation with the quantities given on the right. Use the formula below to estimate v1' and v2'. All collisions are elastic.</a:t>
            </a:r>
            <a:endParaRPr lang="en-US" dirty="0">
              <a:cs typeface="Calibri"/>
            </a:endParaRPr>
          </a:p>
          <a:p>
            <a:r>
              <a:rPr lang="en-US" sz="2800" dirty="0">
                <a:cs typeface="Calibri"/>
              </a:rPr>
              <a:t>Compare your calculations with the result of the simulation. Use</a:t>
            </a:r>
          </a:p>
          <a:p>
            <a:r>
              <a:rPr lang="en-US" sz="2800" dirty="0">
                <a:cs typeface="Calibri"/>
              </a:rPr>
              <a:t>Pi(total) = m1 v1' + m2 v2'</a:t>
            </a:r>
          </a:p>
          <a:p>
            <a:r>
              <a:rPr lang="en-US" sz="2800" dirty="0">
                <a:cs typeface="Calibri"/>
              </a:rPr>
              <a:t>v1' -v1 = v2' -v2</a:t>
            </a:r>
          </a:p>
        </p:txBody>
      </p:sp>
      <p:sp>
        <p:nvSpPr>
          <p:cNvPr id="7" name="Content Placeholder 6">
            <a:extLst>
              <a:ext uri="{FF2B5EF4-FFF2-40B4-BE49-F238E27FC236}">
                <a16:creationId xmlns:a16="http://schemas.microsoft.com/office/drawing/2014/main" id="{5F70572F-DFB8-47D7-B31E-D2EF9121B11B}"/>
              </a:ext>
            </a:extLst>
          </p:cNvPr>
          <p:cNvSpPr>
            <a:spLocks noGrp="1"/>
          </p:cNvSpPr>
          <p:nvPr>
            <p:ph idx="1"/>
          </p:nvPr>
        </p:nvSpPr>
        <p:spPr>
          <a:xfrm>
            <a:off x="5992813" y="454025"/>
            <a:ext cx="5638800" cy="6016625"/>
          </a:xfrm>
        </p:spPr>
        <p:txBody>
          <a:bodyPr vert="horz" lIns="91440" tIns="45720" rIns="91440" bIns="45720" rtlCol="0" anchor="t">
            <a:normAutofit/>
          </a:bodyPr>
          <a:lstStyle/>
          <a:p>
            <a:pPr marL="514350" indent="-514350">
              <a:buAutoNum type="alphaLcParenR"/>
            </a:pPr>
            <a:r>
              <a:rPr lang="en-US" sz="2800">
                <a:cs typeface="Calibri"/>
              </a:rPr>
              <a:t>A 0.7kg mass moving East with 2.6 m/s collides with a stationary 0.6 kg mass in an elastic collision</a:t>
            </a:r>
            <a:endParaRPr lang="en-US">
              <a:cs typeface="Calibri"/>
            </a:endParaRPr>
          </a:p>
          <a:p>
            <a:pPr marL="514350" indent="-514350">
              <a:buAutoNum type="alphaLcParenR"/>
            </a:pPr>
            <a:r>
              <a:rPr lang="en-US" sz="2800">
                <a:cs typeface="Calibri"/>
              </a:rPr>
              <a:t>A 0.8 kg mass moving with 2.0 m/s collides elastically with a 0.4 kg mass moving in the same direction with 0.2 m/s</a:t>
            </a:r>
            <a:endParaRPr lang="en-US">
              <a:cs typeface="Calibri" panose="020F0502020204030204"/>
            </a:endParaRPr>
          </a:p>
          <a:p>
            <a:pPr marL="514350" indent="-514350">
              <a:buAutoNum type="alphaLcParenR"/>
            </a:pPr>
            <a:r>
              <a:rPr lang="en-US" sz="2800">
                <a:cs typeface="Calibri"/>
              </a:rPr>
              <a:t>M1=1.5kg  V1=2.0 m/s </a:t>
            </a:r>
          </a:p>
          <a:p>
            <a:pPr marL="0" indent="0">
              <a:buNone/>
            </a:pPr>
            <a:r>
              <a:rPr lang="en-US" sz="2800">
                <a:cs typeface="Calibri"/>
              </a:rPr>
              <a:t>       M2=2.0 kg V2 = -1.2 m/s</a:t>
            </a:r>
            <a:endParaRPr lang="en-US">
              <a:cs typeface="Calibri" panose="020F0502020204030204"/>
            </a:endParaRPr>
          </a:p>
          <a:p>
            <a:pPr marL="514350" indent="-514350">
              <a:buAutoNum type="alphaLcParenR"/>
            </a:pPr>
            <a:endParaRPr lang="en-US" sz="2800">
              <a:cs typeface="Calibri"/>
            </a:endParaRPr>
          </a:p>
          <a:p>
            <a:pPr marL="0" indent="0">
              <a:buNone/>
            </a:pPr>
            <a:r>
              <a:rPr lang="en-US" sz="2800">
                <a:ea typeface="+mn-lt"/>
                <a:cs typeface="+mn-lt"/>
              </a:rPr>
              <a:t>d)   M1=2.2 kg  V1= 0 m/s </a:t>
            </a:r>
          </a:p>
          <a:p>
            <a:pPr marL="0" indent="0">
              <a:buNone/>
            </a:pPr>
            <a:r>
              <a:rPr lang="en-US" sz="2800">
                <a:ea typeface="+mn-lt"/>
                <a:cs typeface="+mn-lt"/>
              </a:rPr>
              <a:t>       M2=2.0 kg V2 = -1.2 m/s</a:t>
            </a:r>
          </a:p>
          <a:p>
            <a:pPr marL="0" indent="0">
              <a:buNone/>
            </a:pPr>
            <a:endParaRPr lang="en-US" sz="2800">
              <a:cs typeface="Calibri"/>
            </a:endParaRPr>
          </a:p>
        </p:txBody>
      </p:sp>
    </p:spTree>
    <p:extLst>
      <p:ext uri="{BB962C8B-B14F-4D97-AF65-F5344CB8AC3E}">
        <p14:creationId xmlns:p14="http://schemas.microsoft.com/office/powerpoint/2010/main" val="1548238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73DB3-994E-4C1F-A89A-1DE575E9D28A}"/>
              </a:ext>
            </a:extLst>
          </p:cNvPr>
          <p:cNvSpPr>
            <a:spLocks noGrp="1"/>
          </p:cNvSpPr>
          <p:nvPr>
            <p:ph type="title"/>
          </p:nvPr>
        </p:nvSpPr>
        <p:spPr>
          <a:xfrm>
            <a:off x="349931" y="251051"/>
            <a:ext cx="3932237" cy="1600200"/>
          </a:xfrm>
        </p:spPr>
        <p:txBody>
          <a:bodyPr/>
          <a:lstStyle/>
          <a:p>
            <a:r>
              <a:rPr lang="en-US">
                <a:cs typeface="Calibri Light"/>
              </a:rPr>
              <a:t>GLANCING COLLISIONS</a:t>
            </a:r>
            <a:endParaRPr lang="en-US"/>
          </a:p>
        </p:txBody>
      </p:sp>
      <p:pic>
        <p:nvPicPr>
          <p:cNvPr id="5" name="Picture 5" descr="Initial state diagram for a 2-D collision. The centers must be offset in order to be a glancing collision.">
            <a:extLst>
              <a:ext uri="{FF2B5EF4-FFF2-40B4-BE49-F238E27FC236}">
                <a16:creationId xmlns:a16="http://schemas.microsoft.com/office/drawing/2014/main" id="{A6AC0905-664B-481C-AA5C-663995F382C7}"/>
              </a:ext>
            </a:extLst>
          </p:cNvPr>
          <p:cNvPicPr>
            <a:picLocks noGrp="1" noChangeAspect="1"/>
          </p:cNvPicPr>
          <p:nvPr>
            <p:ph idx="1"/>
          </p:nvPr>
        </p:nvPicPr>
        <p:blipFill>
          <a:blip r:embed="rId2"/>
          <a:stretch>
            <a:fillRect/>
          </a:stretch>
        </p:blipFill>
        <p:spPr>
          <a:xfrm>
            <a:off x="5183188" y="455075"/>
            <a:ext cx="6172200" cy="2792352"/>
          </a:xfrm>
        </p:spPr>
      </p:pic>
      <p:sp>
        <p:nvSpPr>
          <p:cNvPr id="4" name="Text Placeholder 3">
            <a:extLst>
              <a:ext uri="{FF2B5EF4-FFF2-40B4-BE49-F238E27FC236}">
                <a16:creationId xmlns:a16="http://schemas.microsoft.com/office/drawing/2014/main" id="{6BD34E09-AE16-45AC-857D-E636ADB91096}"/>
              </a:ext>
            </a:extLst>
          </p:cNvPr>
          <p:cNvSpPr>
            <a:spLocks noGrp="1"/>
          </p:cNvSpPr>
          <p:nvPr>
            <p:ph type="body" sz="half" idx="2"/>
          </p:nvPr>
        </p:nvSpPr>
        <p:spPr>
          <a:xfrm>
            <a:off x="349931" y="2057400"/>
            <a:ext cx="4596265" cy="3881064"/>
          </a:xfrm>
        </p:spPr>
        <p:txBody>
          <a:bodyPr vert="horz" lIns="91440" tIns="45720" rIns="91440" bIns="45720" rtlCol="0" anchor="t">
            <a:normAutofit fontScale="85000" lnSpcReduction="20000"/>
          </a:bodyPr>
          <a:lstStyle/>
          <a:p>
            <a:pPr>
              <a:spcAft>
                <a:spcPts val="1000"/>
              </a:spcAft>
            </a:pPr>
            <a:r>
              <a:rPr lang="en-US" sz="2800">
                <a:cs typeface="Calibri"/>
              </a:rPr>
              <a:t>A typical 2-D glancing collision is demonstrated on the right.</a:t>
            </a:r>
            <a:endParaRPr lang="en-US"/>
          </a:p>
          <a:p>
            <a:pPr>
              <a:spcAft>
                <a:spcPts val="1000"/>
              </a:spcAft>
            </a:pPr>
            <a:r>
              <a:rPr lang="en-US" sz="2800">
                <a:cs typeface="Calibri"/>
              </a:rPr>
              <a:t>Top image is the initial and the bottom is the final.</a:t>
            </a:r>
          </a:p>
          <a:p>
            <a:pPr>
              <a:spcAft>
                <a:spcPts val="1000"/>
              </a:spcAft>
            </a:pPr>
            <a:r>
              <a:rPr lang="en-US" sz="2800">
                <a:cs typeface="Calibri"/>
              </a:rPr>
              <a:t>Components of the momentum is conserved</a:t>
            </a:r>
          </a:p>
          <a:p>
            <a:pPr>
              <a:spcAft>
                <a:spcPts val="1000"/>
              </a:spcAft>
            </a:pPr>
            <a:r>
              <a:rPr lang="en-US" sz="2800">
                <a:cs typeface="Calibri"/>
              </a:rPr>
              <a:t>If you know the mass, the initial velocities, and the final velocity of one of the objects, you can predict the final velocity of the second object</a:t>
            </a:r>
          </a:p>
        </p:txBody>
      </p:sp>
      <p:pic>
        <p:nvPicPr>
          <p:cNvPr id="6" name="Picture 6" descr="Diagram for the final state of a 2-D glancing collision. After the collision, velocities are no longer purely in x-direction">
            <a:extLst>
              <a:ext uri="{FF2B5EF4-FFF2-40B4-BE49-F238E27FC236}">
                <a16:creationId xmlns:a16="http://schemas.microsoft.com/office/drawing/2014/main" id="{3BEFBAE3-F0B1-436B-8822-1A9173F6FC28}"/>
              </a:ext>
            </a:extLst>
          </p:cNvPr>
          <p:cNvPicPr>
            <a:picLocks noChangeAspect="1"/>
          </p:cNvPicPr>
          <p:nvPr/>
        </p:nvPicPr>
        <p:blipFill>
          <a:blip r:embed="rId3"/>
          <a:stretch>
            <a:fillRect/>
          </a:stretch>
        </p:blipFill>
        <p:spPr>
          <a:xfrm>
            <a:off x="5181601" y="3617815"/>
            <a:ext cx="6106885" cy="2898971"/>
          </a:xfrm>
          <a:prstGeom prst="rect">
            <a:avLst/>
          </a:prstGeom>
        </p:spPr>
      </p:pic>
    </p:spTree>
    <p:extLst>
      <p:ext uri="{BB962C8B-B14F-4D97-AF65-F5344CB8AC3E}">
        <p14:creationId xmlns:p14="http://schemas.microsoft.com/office/powerpoint/2010/main" val="483775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210E9C-2538-411F-8605-ED1321F9FA2D}"/>
              </a:ext>
            </a:extLst>
          </p:cNvPr>
          <p:cNvSpPr>
            <a:spLocks noGrp="1"/>
          </p:cNvSpPr>
          <p:nvPr>
            <p:ph type="title"/>
          </p:nvPr>
        </p:nvSpPr>
        <p:spPr>
          <a:xfrm>
            <a:off x="914400" y="1979966"/>
            <a:ext cx="2628900" cy="2547257"/>
          </a:xfrm>
          <a:noFill/>
        </p:spPr>
        <p:txBody>
          <a:bodyPr vert="horz" lIns="91440" tIns="45720" rIns="91440" bIns="45720" rtlCol="0" anchor="ctr">
            <a:normAutofit/>
          </a:bodyPr>
          <a:lstStyle/>
          <a:p>
            <a:pPr algn="ctr"/>
            <a:r>
              <a:rPr lang="en-US" sz="3600">
                <a:solidFill>
                  <a:srgbClr val="FFFFFF"/>
                </a:solidFill>
              </a:rPr>
              <a:t>Learning </a:t>
            </a:r>
            <a:br>
              <a:rPr lang="en-US" sz="3600">
                <a:solidFill>
                  <a:srgbClr val="FFFFFF"/>
                </a:solidFill>
                <a:cs typeface="Calibri Light"/>
              </a:rPr>
            </a:br>
            <a:r>
              <a:rPr lang="en-US" sz="3600">
                <a:solidFill>
                  <a:srgbClr val="FFFFFF"/>
                </a:solidFill>
              </a:rPr>
              <a:t>Outcomes</a:t>
            </a:r>
            <a:endParaRPr lang="en-US"/>
          </a:p>
        </p:txBody>
      </p:sp>
      <p:graphicFrame>
        <p:nvGraphicFramePr>
          <p:cNvPr id="4" name="Table 3">
            <a:extLst>
              <a:ext uri="{FF2B5EF4-FFF2-40B4-BE49-F238E27FC236}">
                <a16:creationId xmlns:a16="http://schemas.microsoft.com/office/drawing/2014/main" id="{F640CEE1-B1B3-4F63-A4EC-EEA2DCDFEB30}"/>
              </a:ext>
            </a:extLst>
          </p:cNvPr>
          <p:cNvGraphicFramePr>
            <a:graphicFrameLocks noGrp="1"/>
          </p:cNvGraphicFramePr>
          <p:nvPr>
            <p:extLst>
              <p:ext uri="{D42A27DB-BD31-4B8C-83A1-F6EECF244321}">
                <p14:modId xmlns:p14="http://schemas.microsoft.com/office/powerpoint/2010/main" val="4289346555"/>
              </p:ext>
            </p:extLst>
          </p:nvPr>
        </p:nvGraphicFramePr>
        <p:xfrm>
          <a:off x="4620469" y="581387"/>
          <a:ext cx="7007185" cy="5405354"/>
        </p:xfrm>
        <a:graphic>
          <a:graphicData uri="http://schemas.openxmlformats.org/drawingml/2006/table">
            <a:tbl>
              <a:tblPr firstRow="1" bandRow="1">
                <a:solidFill>
                  <a:srgbClr val="F7F7F7"/>
                </a:solidFill>
                <a:tableStyleId>{69012ECD-51FC-41F1-AA8D-1B2483CD663E}</a:tableStyleId>
              </a:tblPr>
              <a:tblGrid>
                <a:gridCol w="7007185">
                  <a:extLst>
                    <a:ext uri="{9D8B030D-6E8A-4147-A177-3AD203B41FA5}">
                      <a16:colId xmlns:a16="http://schemas.microsoft.com/office/drawing/2014/main" val="603648281"/>
                    </a:ext>
                  </a:extLst>
                </a:gridCol>
              </a:tblGrid>
              <a:tr h="5405354">
                <a:tc>
                  <a:txBody>
                    <a:bodyPr/>
                    <a:lstStyle/>
                    <a:p>
                      <a:pPr lvl="0">
                        <a:buNone/>
                      </a:pPr>
                      <a:r>
                        <a:rPr lang="en-US" sz="2100" b="0" i="0" u="none" strike="noStrike" cap="none" spc="60" noProof="0">
                          <a:solidFill>
                            <a:schemeClr val="tx1"/>
                          </a:solidFill>
                          <a:latin typeface="Calibri"/>
                        </a:rPr>
                        <a:t>Recognize the definition of momentum and impulse and their vector nature</a:t>
                      </a:r>
                    </a:p>
                    <a:p>
                      <a:pPr lvl="0">
                        <a:buNone/>
                      </a:pPr>
                      <a:endParaRPr lang="en-US" sz="2100" b="0" i="0" u="none" strike="noStrike" cap="none" spc="60" noProof="0">
                        <a:solidFill>
                          <a:schemeClr val="tx1"/>
                        </a:solidFill>
                        <a:latin typeface="Calibri"/>
                      </a:endParaRPr>
                    </a:p>
                    <a:p>
                      <a:pPr lvl="0">
                        <a:buNone/>
                      </a:pPr>
                      <a:r>
                        <a:rPr lang="en-US" sz="2100" b="0" i="0" u="none" strike="noStrike" cap="none" spc="60" noProof="0">
                          <a:solidFill>
                            <a:schemeClr val="tx1"/>
                          </a:solidFill>
                        </a:rPr>
                        <a:t>Identify the mathematical quantities which effect the momentum and be able to calculate momentum from mass and velocity</a:t>
                      </a:r>
                      <a:endParaRPr lang="en-US"/>
                    </a:p>
                    <a:p>
                      <a:pPr lvl="0">
                        <a:buNone/>
                      </a:pPr>
                      <a:endParaRPr lang="en-US" sz="2100" b="0" i="0" u="none" strike="noStrike" cap="none" spc="60" noProof="0">
                        <a:solidFill>
                          <a:schemeClr val="tx1"/>
                        </a:solidFill>
                      </a:endParaRPr>
                    </a:p>
                    <a:p>
                      <a:pPr lvl="0">
                        <a:buNone/>
                      </a:pPr>
                      <a:r>
                        <a:rPr lang="en-US" sz="2100" b="0" i="0" u="none" strike="noStrike" cap="none" spc="60" noProof="0">
                          <a:solidFill>
                            <a:schemeClr val="tx1"/>
                          </a:solidFill>
                          <a:latin typeface="Calibri"/>
                        </a:rPr>
                        <a:t>Define impulse, indicate its units and relate its significance to a collision</a:t>
                      </a:r>
                      <a:endParaRPr lang="en-US">
                        <a:solidFill>
                          <a:schemeClr val="tx1"/>
                        </a:solidFill>
                      </a:endParaRPr>
                    </a:p>
                    <a:p>
                      <a:pPr lvl="0">
                        <a:buNone/>
                      </a:pPr>
                      <a:endParaRPr lang="en-US" sz="2100" b="0" i="0" u="none" strike="noStrike" cap="none" spc="60" noProof="0">
                        <a:solidFill>
                          <a:schemeClr val="tx1"/>
                        </a:solidFill>
                      </a:endParaRPr>
                    </a:p>
                    <a:p>
                      <a:pPr lvl="0">
                        <a:buNone/>
                      </a:pPr>
                      <a:r>
                        <a:rPr lang="en-US" sz="2100" b="0" i="0" u="none" strike="noStrike" cap="none" spc="60" noProof="0">
                          <a:solidFill>
                            <a:schemeClr val="tx1"/>
                          </a:solidFill>
                          <a:latin typeface="Calibri"/>
                        </a:rPr>
                        <a:t>Determine a momentum change and a total system momentum and to state what momentum conservation means</a:t>
                      </a:r>
                      <a:endParaRPr lang="en-US">
                        <a:solidFill>
                          <a:schemeClr val="tx1"/>
                        </a:solidFill>
                      </a:endParaRPr>
                    </a:p>
                  </a:txBody>
                  <a:tcPr marL="245517" marR="245517" marT="245517" marB="245517" anchor="ctr">
                    <a:lnL w="12700" cmpd="sng">
                      <a:noFill/>
                      <a:prstDash val="solid"/>
                    </a:lnL>
                    <a:lnR w="12700" cmpd="sng">
                      <a:noFill/>
                      <a:prstDash val="solid"/>
                    </a:lnR>
                    <a:lnT w="12700" cmpd="sng">
                      <a:noFill/>
                    </a:lnT>
                    <a:lnB w="12700" cap="flat" cmpd="sng" algn="ctr">
                      <a:solidFill>
                        <a:schemeClr val="tx1">
                          <a:lumMod val="50000"/>
                          <a:lumOff val="50000"/>
                        </a:schemeClr>
                      </a:solidFill>
                      <a:prstDash val="solid"/>
                    </a:lnB>
                    <a:noFill/>
                  </a:tcPr>
                </a:tc>
                <a:extLst>
                  <a:ext uri="{0D108BD9-81ED-4DB2-BD59-A6C34878D82A}">
                    <a16:rowId xmlns:a16="http://schemas.microsoft.com/office/drawing/2014/main" val="1070627752"/>
                  </a:ext>
                </a:extLst>
              </a:tr>
            </a:tbl>
          </a:graphicData>
        </a:graphic>
      </p:graphicFrame>
    </p:spTree>
    <p:extLst>
      <p:ext uri="{BB962C8B-B14F-4D97-AF65-F5344CB8AC3E}">
        <p14:creationId xmlns:p14="http://schemas.microsoft.com/office/powerpoint/2010/main" val="3914997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73DB3-994E-4C1F-A89A-1DE575E9D28A}"/>
              </a:ext>
            </a:extLst>
          </p:cNvPr>
          <p:cNvSpPr>
            <a:spLocks noGrp="1"/>
          </p:cNvSpPr>
          <p:nvPr>
            <p:ph type="title"/>
          </p:nvPr>
        </p:nvSpPr>
        <p:spPr>
          <a:xfrm>
            <a:off x="213064" y="272755"/>
            <a:ext cx="3932237" cy="1382486"/>
          </a:xfrm>
        </p:spPr>
        <p:txBody>
          <a:bodyPr/>
          <a:lstStyle/>
          <a:p>
            <a:r>
              <a:rPr lang="en-US">
                <a:cs typeface="Calibri Light"/>
              </a:rPr>
              <a:t>GLANCING COLLISIONS</a:t>
            </a:r>
            <a:endParaRPr lang="en-US"/>
          </a:p>
        </p:txBody>
      </p:sp>
      <p:pic>
        <p:nvPicPr>
          <p:cNvPr id="5" name="Picture 5" descr="Glancing collision initial state diagram. ">
            <a:extLst>
              <a:ext uri="{FF2B5EF4-FFF2-40B4-BE49-F238E27FC236}">
                <a16:creationId xmlns:a16="http://schemas.microsoft.com/office/drawing/2014/main" id="{A6AC0905-664B-481C-AA5C-663995F382C7}"/>
              </a:ext>
            </a:extLst>
          </p:cNvPr>
          <p:cNvPicPr>
            <a:picLocks noGrp="1" noChangeAspect="1"/>
          </p:cNvPicPr>
          <p:nvPr>
            <p:ph idx="1"/>
          </p:nvPr>
        </p:nvPicPr>
        <p:blipFill>
          <a:blip r:embed="rId3"/>
          <a:stretch>
            <a:fillRect/>
          </a:stretch>
        </p:blipFill>
        <p:spPr>
          <a:xfrm>
            <a:off x="5183188" y="455075"/>
            <a:ext cx="6172200" cy="2792352"/>
          </a:xfrm>
        </p:spPr>
      </p:pic>
      <p:sp>
        <p:nvSpPr>
          <p:cNvPr id="4" name="Text Placeholder 3">
            <a:extLst>
              <a:ext uri="{FF2B5EF4-FFF2-40B4-BE49-F238E27FC236}">
                <a16:creationId xmlns:a16="http://schemas.microsoft.com/office/drawing/2014/main" id="{6BD34E09-AE16-45AC-857D-E636ADB91096}"/>
              </a:ext>
            </a:extLst>
          </p:cNvPr>
          <p:cNvSpPr>
            <a:spLocks noGrp="1"/>
          </p:cNvSpPr>
          <p:nvPr>
            <p:ph type="body" sz="half" idx="2"/>
          </p:nvPr>
        </p:nvSpPr>
        <p:spPr>
          <a:xfrm>
            <a:off x="5128760" y="3472542"/>
            <a:ext cx="6675436" cy="3093130"/>
          </a:xfrm>
        </p:spPr>
        <p:txBody>
          <a:bodyPr vert="horz" lIns="91440" tIns="45720" rIns="91440" bIns="45720" rtlCol="0" anchor="t">
            <a:normAutofit/>
          </a:bodyPr>
          <a:lstStyle/>
          <a:p>
            <a:r>
              <a:rPr lang="en-US" sz="2800" dirty="0">
                <a:cs typeface="Calibri"/>
              </a:rPr>
              <a:t>Px(total) = Px'(total)</a:t>
            </a:r>
          </a:p>
          <a:p>
            <a:r>
              <a:rPr lang="en-US" sz="2800" dirty="0">
                <a:cs typeface="Calibri"/>
              </a:rPr>
              <a:t>Py(total)=Py'(total)</a:t>
            </a:r>
          </a:p>
          <a:p>
            <a:r>
              <a:rPr lang="en-US" sz="2800" dirty="0">
                <a:cs typeface="Calibri"/>
              </a:rPr>
              <a:t>Px(total) = 0.1 kg m/s initial x-momentum</a:t>
            </a:r>
          </a:p>
          <a:p>
            <a:r>
              <a:rPr lang="en-US" sz="2800" dirty="0">
                <a:cs typeface="Calibri"/>
              </a:rPr>
              <a:t>Py(total)= 0.0 kg m/s initial y-momentum</a:t>
            </a:r>
          </a:p>
          <a:p>
            <a:endParaRPr lang="en-US" sz="2800">
              <a:cs typeface="Calibri"/>
            </a:endParaRPr>
          </a:p>
        </p:txBody>
      </p:sp>
      <p:sp>
        <p:nvSpPr>
          <p:cNvPr id="11" name="Text Placeholder 3">
            <a:extLst>
              <a:ext uri="{FF2B5EF4-FFF2-40B4-BE49-F238E27FC236}">
                <a16:creationId xmlns:a16="http://schemas.microsoft.com/office/drawing/2014/main" id="{4B2AC725-669F-40CF-93B7-BF3685FBAE0F}"/>
              </a:ext>
            </a:extLst>
          </p:cNvPr>
          <p:cNvSpPr txBox="1">
            <a:spLocks/>
          </p:cNvSpPr>
          <p:nvPr/>
        </p:nvSpPr>
        <p:spPr>
          <a:xfrm>
            <a:off x="117248" y="1858736"/>
            <a:ext cx="4932363" cy="4542292"/>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a:cs typeface="Calibri"/>
              </a:rPr>
              <a:t>Q5 A 1.0 kg mass going East with 1.3 m/s collides with a 1.2 kg mass going West with 1.0 m/s. After the collision 1.0 kg mass moves diagonally with a speed of 1.0 m/s making 45 degrees with the x-axis. Since</a:t>
            </a:r>
          </a:p>
          <a:p>
            <a:r>
              <a:rPr lang="en-US" sz="2800" err="1">
                <a:ea typeface="+mn-lt"/>
                <a:cs typeface="+mn-lt"/>
              </a:rPr>
              <a:t>vx</a:t>
            </a:r>
            <a:r>
              <a:rPr lang="en-US" sz="2800">
                <a:ea typeface="+mn-lt"/>
                <a:cs typeface="+mn-lt"/>
              </a:rPr>
              <a:t>=v cos(theta) </a:t>
            </a:r>
            <a:r>
              <a:rPr lang="en-US" sz="2800" err="1">
                <a:ea typeface="+mn-lt"/>
                <a:cs typeface="+mn-lt"/>
              </a:rPr>
              <a:t>vy</a:t>
            </a:r>
            <a:r>
              <a:rPr lang="en-US" sz="2800">
                <a:ea typeface="+mn-lt"/>
                <a:cs typeface="+mn-lt"/>
              </a:rPr>
              <a:t>=v sin(theta)</a:t>
            </a:r>
            <a:endParaRPr lang="en-US" sz="2800">
              <a:cs typeface="Calibri"/>
            </a:endParaRPr>
          </a:p>
          <a:p>
            <a:endParaRPr lang="en-US" sz="2800">
              <a:cs typeface="Calibri"/>
            </a:endParaRPr>
          </a:p>
          <a:p>
            <a:r>
              <a:rPr lang="en-US" sz="2800">
                <a:cs typeface="Calibri"/>
              </a:rPr>
              <a:t>Find v1x' and v1y' </a:t>
            </a:r>
            <a:endParaRPr lang="en-US">
              <a:cs typeface="Calibri"/>
            </a:endParaRPr>
          </a:p>
          <a:p>
            <a:r>
              <a:rPr lang="en-US" sz="2800">
                <a:cs typeface="Calibri"/>
              </a:rPr>
              <a:t>Calculate v2x' and v2y'</a:t>
            </a:r>
            <a:endParaRPr lang="en-US">
              <a:cs typeface="Calibri"/>
            </a:endParaRPr>
          </a:p>
          <a:p>
            <a:endParaRPr lang="en-US" sz="2800">
              <a:cs typeface="Calibri"/>
            </a:endParaRPr>
          </a:p>
        </p:txBody>
      </p:sp>
    </p:spTree>
    <p:extLst>
      <p:ext uri="{BB962C8B-B14F-4D97-AF65-F5344CB8AC3E}">
        <p14:creationId xmlns:p14="http://schemas.microsoft.com/office/powerpoint/2010/main" val="2617488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73DB3-994E-4C1F-A89A-1DE575E9D28A}"/>
              </a:ext>
            </a:extLst>
          </p:cNvPr>
          <p:cNvSpPr>
            <a:spLocks noGrp="1"/>
          </p:cNvSpPr>
          <p:nvPr>
            <p:ph type="title"/>
          </p:nvPr>
        </p:nvSpPr>
        <p:spPr>
          <a:xfrm>
            <a:off x="356903" y="313853"/>
            <a:ext cx="3932237" cy="1153886"/>
          </a:xfrm>
        </p:spPr>
        <p:txBody>
          <a:bodyPr/>
          <a:lstStyle/>
          <a:p>
            <a:r>
              <a:rPr lang="en-US">
                <a:cs typeface="Calibri Light"/>
              </a:rPr>
              <a:t>GLANCING COLLISIONS</a:t>
            </a:r>
            <a:endParaRPr lang="en-US"/>
          </a:p>
        </p:txBody>
      </p:sp>
      <p:pic>
        <p:nvPicPr>
          <p:cNvPr id="5" name="Picture 5" descr="2-D Glancing  collision initial state diagram. Adjust the values of the simulation and obtain the simulation for this problem">
            <a:extLst>
              <a:ext uri="{FF2B5EF4-FFF2-40B4-BE49-F238E27FC236}">
                <a16:creationId xmlns:a16="http://schemas.microsoft.com/office/drawing/2014/main" id="{A6AC0905-664B-481C-AA5C-663995F382C7}"/>
              </a:ext>
            </a:extLst>
          </p:cNvPr>
          <p:cNvPicPr>
            <a:picLocks noGrp="1" noChangeAspect="1"/>
          </p:cNvPicPr>
          <p:nvPr>
            <p:ph idx="1"/>
          </p:nvPr>
        </p:nvPicPr>
        <p:blipFill>
          <a:blip r:embed="rId2"/>
          <a:stretch>
            <a:fillRect/>
          </a:stretch>
        </p:blipFill>
        <p:spPr>
          <a:xfrm>
            <a:off x="5686618" y="455075"/>
            <a:ext cx="6172200" cy="2792352"/>
          </a:xfrm>
        </p:spPr>
      </p:pic>
      <p:sp>
        <p:nvSpPr>
          <p:cNvPr id="4" name="Text Placeholder 3">
            <a:extLst>
              <a:ext uri="{FF2B5EF4-FFF2-40B4-BE49-F238E27FC236}">
                <a16:creationId xmlns:a16="http://schemas.microsoft.com/office/drawing/2014/main" id="{6BD34E09-AE16-45AC-857D-E636ADB91096}"/>
              </a:ext>
            </a:extLst>
          </p:cNvPr>
          <p:cNvSpPr>
            <a:spLocks noGrp="1"/>
          </p:cNvSpPr>
          <p:nvPr>
            <p:ph type="body" sz="half" idx="2"/>
          </p:nvPr>
        </p:nvSpPr>
        <p:spPr>
          <a:xfrm>
            <a:off x="5711573" y="3429000"/>
            <a:ext cx="6442754" cy="3093130"/>
          </a:xfrm>
        </p:spPr>
        <p:txBody>
          <a:bodyPr vert="horz" lIns="91440" tIns="45720" rIns="91440" bIns="45720" rtlCol="0" anchor="t">
            <a:normAutofit/>
          </a:bodyPr>
          <a:lstStyle/>
          <a:p>
            <a:r>
              <a:rPr lang="en-US" sz="2800">
                <a:cs typeface="Calibri"/>
              </a:rPr>
              <a:t>Px(total) = Px'(total)</a:t>
            </a:r>
          </a:p>
          <a:p>
            <a:r>
              <a:rPr lang="en-US" sz="2800" err="1">
                <a:cs typeface="Calibri"/>
              </a:rPr>
              <a:t>Py</a:t>
            </a:r>
            <a:r>
              <a:rPr lang="en-US" sz="2800">
                <a:cs typeface="Calibri"/>
              </a:rPr>
              <a:t>(total)=</a:t>
            </a:r>
            <a:r>
              <a:rPr lang="en-US" sz="2800" err="1">
                <a:cs typeface="Calibri"/>
              </a:rPr>
              <a:t>Py</a:t>
            </a:r>
            <a:r>
              <a:rPr lang="en-US" sz="2800">
                <a:cs typeface="Calibri"/>
              </a:rPr>
              <a:t>'(total)</a:t>
            </a:r>
          </a:p>
          <a:p>
            <a:r>
              <a:rPr lang="en-US" sz="2800">
                <a:cs typeface="Calibri"/>
              </a:rPr>
              <a:t>Px(total) = 0.1 kg m/s initial x-momentum</a:t>
            </a:r>
          </a:p>
          <a:p>
            <a:r>
              <a:rPr lang="en-US" sz="2800" err="1">
                <a:cs typeface="Calibri"/>
              </a:rPr>
              <a:t>Py</a:t>
            </a:r>
            <a:r>
              <a:rPr lang="en-US" sz="2800">
                <a:cs typeface="Calibri"/>
              </a:rPr>
              <a:t>(total)= 0.0 kg m/s initial y-momentum</a:t>
            </a:r>
          </a:p>
          <a:p>
            <a:endParaRPr lang="en-US" sz="2800">
              <a:cs typeface="Calibri"/>
            </a:endParaRPr>
          </a:p>
          <a:p>
            <a:endParaRPr lang="en-US" sz="2800">
              <a:cs typeface="Calibri"/>
            </a:endParaRPr>
          </a:p>
        </p:txBody>
      </p:sp>
      <p:sp>
        <p:nvSpPr>
          <p:cNvPr id="11" name="Text Placeholder 3">
            <a:extLst>
              <a:ext uri="{FF2B5EF4-FFF2-40B4-BE49-F238E27FC236}">
                <a16:creationId xmlns:a16="http://schemas.microsoft.com/office/drawing/2014/main" id="{4B2AC725-669F-40CF-93B7-BF3685FBAE0F}"/>
              </a:ext>
            </a:extLst>
          </p:cNvPr>
          <p:cNvSpPr txBox="1">
            <a:spLocks/>
          </p:cNvSpPr>
          <p:nvPr/>
        </p:nvSpPr>
        <p:spPr>
          <a:xfrm>
            <a:off x="240538" y="1576320"/>
            <a:ext cx="5062991" cy="4814434"/>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800" dirty="0">
                <a:cs typeface="Calibri"/>
              </a:rPr>
              <a:t>Q A 1.0 kg mass going East with 1.3 m/s collides with a 1.2 kg mass going West with 1.0 m/s. Change the impact angle by dragging one of the masses up or down. Makes sure it results in a glancing collision. </a:t>
            </a:r>
          </a:p>
          <a:p>
            <a:r>
              <a:rPr lang="en-US" sz="2800" dirty="0">
                <a:cs typeface="Calibri"/>
              </a:rPr>
              <a:t>Use the simulation and observe the final velocity of the 1.0 kg mass. Use v1x' and v1y' and the conservation of momentum, predict v2x' and v2y'</a:t>
            </a:r>
          </a:p>
          <a:p>
            <a:r>
              <a:rPr lang="en-US" sz="2800" dirty="0">
                <a:cs typeface="Calibri"/>
              </a:rPr>
              <a:t>Compare your results</a:t>
            </a:r>
          </a:p>
          <a:p>
            <a:r>
              <a:rPr lang="en-US" sz="2800" dirty="0">
                <a:cs typeface="Calibri"/>
              </a:rPr>
              <a:t>Change the numbers and come up with your own questions.</a:t>
            </a:r>
          </a:p>
        </p:txBody>
      </p:sp>
    </p:spTree>
    <p:extLst>
      <p:ext uri="{BB962C8B-B14F-4D97-AF65-F5344CB8AC3E}">
        <p14:creationId xmlns:p14="http://schemas.microsoft.com/office/powerpoint/2010/main" val="4120379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569E1-D6A8-4C1F-8BBA-FE82EA58FC1F}"/>
              </a:ext>
            </a:extLst>
          </p:cNvPr>
          <p:cNvSpPr>
            <a:spLocks noGrp="1"/>
          </p:cNvSpPr>
          <p:nvPr>
            <p:ph type="title"/>
          </p:nvPr>
        </p:nvSpPr>
        <p:spPr/>
        <p:txBody>
          <a:bodyPr/>
          <a:lstStyle/>
          <a:p>
            <a:r>
              <a:rPr lang="en-US">
                <a:cs typeface="Calibri Light"/>
              </a:rPr>
              <a:t>REFERENCES</a:t>
            </a:r>
            <a:endParaRPr lang="en-US"/>
          </a:p>
        </p:txBody>
      </p:sp>
      <p:sp>
        <p:nvSpPr>
          <p:cNvPr id="3" name="Content Placeholder 2">
            <a:extLst>
              <a:ext uri="{FF2B5EF4-FFF2-40B4-BE49-F238E27FC236}">
                <a16:creationId xmlns:a16="http://schemas.microsoft.com/office/drawing/2014/main" id="{911EA016-C36B-4AF4-AF18-C2F47EA3FEE7}"/>
              </a:ext>
            </a:extLst>
          </p:cNvPr>
          <p:cNvSpPr>
            <a:spLocks noGrp="1"/>
          </p:cNvSpPr>
          <p:nvPr>
            <p:ph idx="1"/>
          </p:nvPr>
        </p:nvSpPr>
        <p:spPr/>
        <p:txBody>
          <a:bodyPr vert="horz" lIns="91440" tIns="45720" rIns="91440" bIns="45720" rtlCol="0" anchor="t">
            <a:normAutofit fontScale="85000" lnSpcReduction="20000"/>
          </a:bodyPr>
          <a:lstStyle/>
          <a:p>
            <a:r>
              <a:rPr lang="en-US" dirty="0">
                <a:ea typeface="+mn-lt"/>
                <a:cs typeface="+mn-lt"/>
              </a:rPr>
              <a:t>Slide 1: Adobe id= 126428104 Balancing ball Newton's cradle pendulum By G3D Studio</a:t>
            </a:r>
          </a:p>
          <a:p>
            <a:r>
              <a:rPr lang="en-US" dirty="0">
                <a:ea typeface="+mn-lt"/>
                <a:cs typeface="+mn-lt"/>
              </a:rPr>
              <a:t>Slide 7-8-9-10: Adobe id= 245877214 Tennis racket hits tennis ball. Closeup on blue background- 3d rendering By </a:t>
            </a:r>
            <a:r>
              <a:rPr lang="en-US" dirty="0" err="1">
                <a:ea typeface="+mn-lt"/>
                <a:cs typeface="+mn-lt"/>
              </a:rPr>
              <a:t>Sashkin</a:t>
            </a:r>
          </a:p>
          <a:p>
            <a:r>
              <a:rPr lang="en-US" dirty="0">
                <a:ea typeface="+mn-lt"/>
                <a:cs typeface="+mn-lt"/>
              </a:rPr>
              <a:t>Slide 11: Adobe id= 170139266 Conservation of Momentum. Collision Before and After By </a:t>
            </a:r>
            <a:r>
              <a:rPr lang="en-US" dirty="0" err="1">
                <a:ea typeface="+mn-lt"/>
                <a:cs typeface="+mn-lt"/>
              </a:rPr>
              <a:t>fancytapis</a:t>
            </a:r>
          </a:p>
          <a:p>
            <a:r>
              <a:rPr lang="en-US" dirty="0">
                <a:ea typeface="+mn-lt"/>
                <a:cs typeface="+mn-lt"/>
              </a:rPr>
              <a:t>Slide 12: Adobe id= 251203372 Experiment - the law of conservation of the momentum of the body, the sum of the impulses of the two trolleys before the collision is equal to the momentum of these trolleys after the ... By ser68orion</a:t>
            </a:r>
          </a:p>
          <a:p>
            <a:r>
              <a:rPr lang="en-US" dirty="0">
                <a:ea typeface="+mn-lt"/>
                <a:cs typeface="+mn-lt"/>
              </a:rPr>
              <a:t>Slide 13: Open Stax College Physics online textbook</a:t>
            </a:r>
          </a:p>
          <a:p>
            <a:r>
              <a:rPr lang="en-US" dirty="0">
                <a:ea typeface="+mn-lt"/>
                <a:cs typeface="+mn-lt"/>
              </a:rPr>
              <a:t>Slide 15-17-18-19-20-21 Screenshot from PhET Interactive Simulations University of Colorado Boulder</a:t>
            </a:r>
            <a:br>
              <a:rPr lang="en-US" dirty="0">
                <a:ea typeface="+mn-lt"/>
                <a:cs typeface="+mn-lt"/>
              </a:rPr>
            </a:br>
            <a:r>
              <a:rPr lang="en-US" dirty="0">
                <a:ea typeface="+mn-lt"/>
                <a:cs typeface="+mn-lt"/>
                <a:hlinkClick r:id="rId2"/>
              </a:rPr>
              <a:t>https://phet.colorado.edu</a:t>
            </a:r>
            <a:endParaRPr lang="en-US" dirty="0">
              <a:ea typeface="+mn-lt"/>
              <a:cs typeface="+mn-lt"/>
            </a:endParaRPr>
          </a:p>
          <a:p>
            <a:endParaRPr lang="en-US" dirty="0">
              <a:cs typeface="Calibri"/>
            </a:endParaRPr>
          </a:p>
        </p:txBody>
      </p:sp>
    </p:spTree>
    <p:extLst>
      <p:ext uri="{BB962C8B-B14F-4D97-AF65-F5344CB8AC3E}">
        <p14:creationId xmlns:p14="http://schemas.microsoft.com/office/powerpoint/2010/main" val="2283527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210E9C-2538-411F-8605-ED1321F9FA2D}"/>
              </a:ext>
            </a:extLst>
          </p:cNvPr>
          <p:cNvSpPr>
            <a:spLocks noGrp="1"/>
          </p:cNvSpPr>
          <p:nvPr>
            <p:ph type="title"/>
          </p:nvPr>
        </p:nvSpPr>
        <p:spPr>
          <a:xfrm>
            <a:off x="1028700" y="1967266"/>
            <a:ext cx="2628900" cy="2547257"/>
          </a:xfrm>
          <a:prstGeom prst="ellipse">
            <a:avLst/>
          </a:prstGeom>
          <a:noFill/>
        </p:spPr>
        <p:txBody>
          <a:bodyPr vert="horz" lIns="91440" tIns="45720" rIns="91440" bIns="45720" rtlCol="0" anchor="ctr">
            <a:normAutofit/>
          </a:bodyPr>
          <a:lstStyle/>
          <a:p>
            <a:pPr algn="ctr"/>
            <a:r>
              <a:rPr lang="en-US" sz="3300">
                <a:solidFill>
                  <a:srgbClr val="FFFFFF"/>
                </a:solidFill>
              </a:rPr>
              <a:t>Concepts</a:t>
            </a:r>
          </a:p>
        </p:txBody>
      </p:sp>
      <p:graphicFrame>
        <p:nvGraphicFramePr>
          <p:cNvPr id="4" name="Table 3">
            <a:extLst>
              <a:ext uri="{FF2B5EF4-FFF2-40B4-BE49-F238E27FC236}">
                <a16:creationId xmlns:a16="http://schemas.microsoft.com/office/drawing/2014/main" id="{F640CEE1-B1B3-4F63-A4EC-EEA2DCDFEB30}"/>
              </a:ext>
            </a:extLst>
          </p:cNvPr>
          <p:cNvGraphicFramePr>
            <a:graphicFrameLocks noGrp="1"/>
          </p:cNvGraphicFramePr>
          <p:nvPr>
            <p:extLst>
              <p:ext uri="{D42A27DB-BD31-4B8C-83A1-F6EECF244321}">
                <p14:modId xmlns:p14="http://schemas.microsoft.com/office/powerpoint/2010/main" val="2771408536"/>
              </p:ext>
            </p:extLst>
          </p:nvPr>
        </p:nvGraphicFramePr>
        <p:xfrm>
          <a:off x="4613097" y="1409700"/>
          <a:ext cx="6935126" cy="4468753"/>
        </p:xfrm>
        <a:graphic>
          <a:graphicData uri="http://schemas.openxmlformats.org/drawingml/2006/table">
            <a:tbl>
              <a:tblPr firstRow="1" bandRow="1">
                <a:noFill/>
                <a:tableStyleId>{69012ECD-51FC-41F1-AA8D-1B2483CD663E}</a:tableStyleId>
              </a:tblPr>
              <a:tblGrid>
                <a:gridCol w="3079279">
                  <a:extLst>
                    <a:ext uri="{9D8B030D-6E8A-4147-A177-3AD203B41FA5}">
                      <a16:colId xmlns:a16="http://schemas.microsoft.com/office/drawing/2014/main" val="216919050"/>
                    </a:ext>
                  </a:extLst>
                </a:gridCol>
                <a:gridCol w="3855847">
                  <a:extLst>
                    <a:ext uri="{9D8B030D-6E8A-4147-A177-3AD203B41FA5}">
                      <a16:colId xmlns:a16="http://schemas.microsoft.com/office/drawing/2014/main" val="603648281"/>
                    </a:ext>
                  </a:extLst>
                </a:gridCol>
              </a:tblGrid>
              <a:tr h="4468753">
                <a:tc>
                  <a:txBody>
                    <a:bodyPr/>
                    <a:lstStyle/>
                    <a:p>
                      <a:r>
                        <a:rPr lang="en-US" sz="2000" b="0" cap="none" spc="60">
                          <a:solidFill>
                            <a:schemeClr val="tx1">
                              <a:lumMod val="75000"/>
                              <a:lumOff val="25000"/>
                            </a:schemeClr>
                          </a:solidFill>
                        </a:rPr>
                        <a:t>F = Average force </a:t>
                      </a:r>
                    </a:p>
                    <a:p>
                      <a:r>
                        <a:rPr lang="en-US" sz="2000" b="0" cap="none" spc="60">
                          <a:solidFill>
                            <a:schemeClr val="tx1">
                              <a:lumMod val="75000"/>
                              <a:lumOff val="25000"/>
                            </a:schemeClr>
                          </a:solidFill>
                        </a:rPr>
                        <a:t>I = impulse </a:t>
                      </a:r>
                    </a:p>
                    <a:p>
                      <a:r>
                        <a:rPr lang="en-US" sz="2000" b="0" cap="none" spc="60">
                          <a:solidFill>
                            <a:schemeClr val="tx1">
                              <a:lumMod val="75000"/>
                              <a:lumOff val="25000"/>
                            </a:schemeClr>
                          </a:solidFill>
                        </a:rPr>
                        <a:t>t = impact time </a:t>
                      </a:r>
                    </a:p>
                    <a:p>
                      <a:r>
                        <a:rPr lang="en-US" sz="2000" b="0" cap="none" spc="60">
                          <a:solidFill>
                            <a:schemeClr val="tx1">
                              <a:lumMod val="75000"/>
                              <a:lumOff val="25000"/>
                            </a:schemeClr>
                          </a:solidFill>
                        </a:rPr>
                        <a:t>v = velocity </a:t>
                      </a:r>
                    </a:p>
                    <a:p>
                      <a:r>
                        <a:rPr lang="en-US" sz="2000" b="0" cap="none" spc="60">
                          <a:solidFill>
                            <a:schemeClr val="tx1">
                              <a:lumMod val="75000"/>
                              <a:lumOff val="25000"/>
                            </a:schemeClr>
                          </a:solidFill>
                        </a:rPr>
                        <a:t>m = mass </a:t>
                      </a:r>
                    </a:p>
                    <a:p>
                      <a:r>
                        <a:rPr lang="en-US" sz="2000" b="0" cap="none" spc="60">
                          <a:solidFill>
                            <a:schemeClr val="tx1">
                              <a:lumMod val="75000"/>
                              <a:lumOff val="25000"/>
                            </a:schemeClr>
                          </a:solidFill>
                        </a:rPr>
                        <a:t>P = momentum</a:t>
                      </a:r>
                    </a:p>
                    <a:p>
                      <a:pPr lvl="0">
                        <a:buNone/>
                      </a:pPr>
                      <a:r>
                        <a:rPr lang="en-US" sz="2000" b="1" cap="none" spc="60">
                          <a:solidFill>
                            <a:schemeClr val="tx1">
                              <a:lumMod val="75000"/>
                              <a:lumOff val="25000"/>
                            </a:schemeClr>
                          </a:solidFill>
                        </a:rPr>
                        <a:t>F</a:t>
                      </a:r>
                      <a:r>
                        <a:rPr lang="en-US" sz="2000" b="0" cap="none" spc="60">
                          <a:solidFill>
                            <a:schemeClr val="tx1">
                              <a:lumMod val="75000"/>
                              <a:lumOff val="25000"/>
                            </a:schemeClr>
                          </a:solidFill>
                        </a:rPr>
                        <a:t>=Force as vector</a:t>
                      </a:r>
                    </a:p>
                    <a:p>
                      <a:pPr lvl="0">
                        <a:buNone/>
                      </a:pPr>
                      <a:r>
                        <a:rPr lang="en-US" sz="2000" b="1" cap="none" spc="60">
                          <a:solidFill>
                            <a:schemeClr val="tx1">
                              <a:lumMod val="75000"/>
                              <a:lumOff val="25000"/>
                            </a:schemeClr>
                          </a:solidFill>
                        </a:rPr>
                        <a:t>P</a:t>
                      </a:r>
                      <a:r>
                        <a:rPr lang="en-US" sz="2000" b="0" cap="none" spc="60">
                          <a:solidFill>
                            <a:schemeClr val="tx1">
                              <a:lumMod val="75000"/>
                              <a:lumOff val="25000"/>
                            </a:schemeClr>
                          </a:solidFill>
                        </a:rPr>
                        <a:t>=Momentum as vector</a:t>
                      </a:r>
                    </a:p>
                  </a:txBody>
                  <a:tcPr marL="248841" marR="313097" marT="124421" marB="124421" anchor="ctr">
                    <a:lnL w="9525" cap="flat" cmpd="sng" algn="ctr">
                      <a:solidFill>
                        <a:srgbClr val="D8DEDC"/>
                      </a:solidFill>
                      <a:prstDash val="solid"/>
                    </a:lnL>
                    <a:lnR w="9525" cap="flat" cmpd="sng" algn="ctr">
                      <a:solidFill>
                        <a:srgbClr val="D8DEDC"/>
                      </a:solidFill>
                      <a:prstDash val="solid"/>
                    </a:lnR>
                    <a:lnT w="12700" cmpd="sng">
                      <a:noFill/>
                      <a:prstDash val="solid"/>
                    </a:lnT>
                    <a:lnB w="9525" cap="flat" cmpd="sng" algn="ctr">
                      <a:solidFill>
                        <a:srgbClr val="D8DCDC"/>
                      </a:solidFill>
                      <a:prstDash val="solid"/>
                    </a:lnB>
                    <a:noFill/>
                  </a:tcPr>
                </a:tc>
                <a:tc>
                  <a:txBody>
                    <a:bodyPr/>
                    <a:lstStyle/>
                    <a:p>
                      <a:r>
                        <a:rPr lang="en-US" sz="2000" b="0" cap="none" spc="60" err="1">
                          <a:solidFill>
                            <a:schemeClr val="tx1">
                              <a:lumMod val="75000"/>
                              <a:lumOff val="25000"/>
                            </a:schemeClr>
                          </a:solidFill>
                        </a:rPr>
                        <a:t>Fx</a:t>
                      </a:r>
                      <a:r>
                        <a:rPr lang="en-US" sz="2000" b="0" cap="none" spc="60">
                          <a:solidFill>
                            <a:schemeClr val="tx1">
                              <a:lumMod val="75000"/>
                              <a:lumOff val="25000"/>
                            </a:schemeClr>
                          </a:solidFill>
                        </a:rPr>
                        <a:t> = </a:t>
                      </a:r>
                      <a:r>
                        <a:rPr lang="en-US" sz="2000" b="0" u="none" strike="noStrike" cap="none" spc="60" noProof="0">
                          <a:solidFill>
                            <a:schemeClr val="tx1">
                              <a:lumMod val="75000"/>
                              <a:lumOff val="25000"/>
                            </a:schemeClr>
                          </a:solidFill>
                        </a:rPr>
                        <a:t>x component of the force </a:t>
                      </a:r>
                      <a:endParaRPr lang="en-US"/>
                    </a:p>
                    <a:p>
                      <a:pPr lvl="0">
                        <a:buNone/>
                      </a:pPr>
                      <a:r>
                        <a:rPr lang="en-US" sz="2000" b="0" u="none" strike="noStrike" cap="none" spc="60" noProof="0" err="1">
                          <a:solidFill>
                            <a:schemeClr val="tx1">
                              <a:lumMod val="75000"/>
                              <a:lumOff val="25000"/>
                            </a:schemeClr>
                          </a:solidFill>
                        </a:rPr>
                        <a:t>Fy</a:t>
                      </a:r>
                      <a:r>
                        <a:rPr lang="en-US" sz="2000" b="0" u="none" strike="noStrike" cap="none" spc="60" noProof="0">
                          <a:solidFill>
                            <a:schemeClr val="tx1">
                              <a:lumMod val="75000"/>
                              <a:lumOff val="25000"/>
                            </a:schemeClr>
                          </a:solidFill>
                        </a:rPr>
                        <a:t>= y component of the force</a:t>
                      </a:r>
                      <a:endParaRPr lang="en-US" sz="2000" b="0" cap="all" spc="60">
                        <a:solidFill>
                          <a:schemeClr val="tx1">
                            <a:lumMod val="75000"/>
                            <a:lumOff val="25000"/>
                          </a:schemeClr>
                        </a:solidFill>
                      </a:endParaRPr>
                    </a:p>
                    <a:p>
                      <a:pPr lvl="0">
                        <a:buNone/>
                      </a:pPr>
                      <a:r>
                        <a:rPr lang="en-US" sz="2000" b="0" cap="none" spc="60">
                          <a:solidFill>
                            <a:schemeClr val="tx1">
                              <a:lumMod val="75000"/>
                              <a:lumOff val="25000"/>
                            </a:schemeClr>
                          </a:solidFill>
                        </a:rPr>
                        <a:t>Px  = x component of the momentum </a:t>
                      </a:r>
                    </a:p>
                    <a:p>
                      <a:r>
                        <a:rPr lang="en-US" sz="2000" b="0" cap="none" spc="60" err="1">
                          <a:solidFill>
                            <a:schemeClr val="tx1">
                              <a:lumMod val="75000"/>
                              <a:lumOff val="25000"/>
                            </a:schemeClr>
                          </a:solidFill>
                        </a:rPr>
                        <a:t>Py</a:t>
                      </a:r>
                      <a:r>
                        <a:rPr lang="en-US" sz="2000" b="0" cap="none" spc="60">
                          <a:solidFill>
                            <a:schemeClr val="tx1">
                              <a:lumMod val="75000"/>
                              <a:lumOff val="25000"/>
                            </a:schemeClr>
                          </a:solidFill>
                        </a:rPr>
                        <a:t> = y component of the momentum </a:t>
                      </a:r>
                    </a:p>
                    <a:p>
                      <a:r>
                        <a:rPr lang="en-US" sz="2000" b="0" cap="none" spc="60">
                          <a:solidFill>
                            <a:schemeClr val="tx1">
                              <a:lumMod val="75000"/>
                              <a:lumOff val="25000"/>
                            </a:schemeClr>
                          </a:solidFill>
                        </a:rPr>
                        <a:t>Pi =  initial momentum </a:t>
                      </a:r>
                    </a:p>
                    <a:p>
                      <a:r>
                        <a:rPr lang="en-US" sz="2000" b="0" cap="none" spc="60" err="1">
                          <a:solidFill>
                            <a:schemeClr val="tx1">
                              <a:lumMod val="75000"/>
                              <a:lumOff val="25000"/>
                            </a:schemeClr>
                          </a:solidFill>
                        </a:rPr>
                        <a:t>Pf</a:t>
                      </a:r>
                      <a:r>
                        <a:rPr lang="en-US" sz="2000" b="0" cap="none" spc="60">
                          <a:solidFill>
                            <a:schemeClr val="tx1">
                              <a:lumMod val="75000"/>
                              <a:lumOff val="25000"/>
                            </a:schemeClr>
                          </a:solidFill>
                        </a:rPr>
                        <a:t> = final momentum</a:t>
                      </a:r>
                    </a:p>
                    <a:p>
                      <a:pPr lvl="0">
                        <a:buNone/>
                      </a:pPr>
                      <a:r>
                        <a:rPr lang="el-GR" sz="2000" b="0" cap="none" spc="60">
                          <a:solidFill>
                            <a:schemeClr val="tx1">
                              <a:lumMod val="75000"/>
                              <a:lumOff val="25000"/>
                            </a:schemeClr>
                          </a:solidFill>
                        </a:rPr>
                        <a:t>P = </a:t>
                      </a:r>
                      <a:r>
                        <a:rPr lang="el-GR" sz="2000" b="0" cap="none" spc="60" err="1">
                          <a:solidFill>
                            <a:schemeClr val="tx1">
                              <a:lumMod val="75000"/>
                              <a:lumOff val="25000"/>
                            </a:schemeClr>
                          </a:solidFill>
                        </a:rPr>
                        <a:t>initial</a:t>
                      </a:r>
                      <a:r>
                        <a:rPr lang="el-GR" sz="2000" b="0" cap="none" spc="60">
                          <a:solidFill>
                            <a:schemeClr val="tx1">
                              <a:lumMod val="75000"/>
                              <a:lumOff val="25000"/>
                            </a:schemeClr>
                          </a:solidFill>
                        </a:rPr>
                        <a:t> </a:t>
                      </a:r>
                      <a:r>
                        <a:rPr lang="el-GR" sz="2000" b="0" cap="none" spc="60" err="1">
                          <a:solidFill>
                            <a:schemeClr val="tx1">
                              <a:lumMod val="75000"/>
                              <a:lumOff val="25000"/>
                            </a:schemeClr>
                          </a:solidFill>
                        </a:rPr>
                        <a:t>momentum</a:t>
                      </a:r>
                      <a:endParaRPr lang="en-US"/>
                    </a:p>
                    <a:p>
                      <a:pPr lvl="0">
                        <a:buNone/>
                      </a:pPr>
                      <a:r>
                        <a:rPr lang="el-GR" sz="2000" b="0" cap="none" spc="60">
                          <a:solidFill>
                            <a:schemeClr val="tx1">
                              <a:lumMod val="75000"/>
                              <a:lumOff val="25000"/>
                            </a:schemeClr>
                          </a:solidFill>
                        </a:rPr>
                        <a:t>P' = </a:t>
                      </a:r>
                      <a:r>
                        <a:rPr lang="el-GR" sz="2000" b="0" cap="none" spc="60" err="1">
                          <a:solidFill>
                            <a:schemeClr val="tx1">
                              <a:lumMod val="75000"/>
                              <a:lumOff val="25000"/>
                            </a:schemeClr>
                          </a:solidFill>
                        </a:rPr>
                        <a:t>final</a:t>
                      </a:r>
                      <a:r>
                        <a:rPr lang="el-GR" sz="2000" b="0" cap="none" spc="60">
                          <a:solidFill>
                            <a:schemeClr val="tx1">
                              <a:lumMod val="75000"/>
                              <a:lumOff val="25000"/>
                            </a:schemeClr>
                          </a:solidFill>
                        </a:rPr>
                        <a:t> </a:t>
                      </a:r>
                      <a:r>
                        <a:rPr lang="el-GR" sz="2000" b="0" cap="none" spc="60" err="1">
                          <a:solidFill>
                            <a:schemeClr val="tx1">
                              <a:lumMod val="75000"/>
                              <a:lumOff val="25000"/>
                            </a:schemeClr>
                          </a:solidFill>
                        </a:rPr>
                        <a:t>momentum</a:t>
                      </a:r>
                      <a:endParaRPr lang="en-US"/>
                    </a:p>
                    <a:p>
                      <a:pPr lvl="0">
                        <a:buNone/>
                      </a:pPr>
                      <a:r>
                        <a:rPr lang="el-GR" sz="2000" b="0" cap="none" spc="60">
                          <a:solidFill>
                            <a:schemeClr val="tx1">
                              <a:lumMod val="75000"/>
                              <a:lumOff val="25000"/>
                            </a:schemeClr>
                          </a:solidFill>
                        </a:rPr>
                        <a:t>Σ = </a:t>
                      </a:r>
                      <a:r>
                        <a:rPr lang="en-US" sz="2000" b="0" cap="none" spc="60">
                          <a:solidFill>
                            <a:schemeClr val="tx1">
                              <a:lumMod val="75000"/>
                              <a:lumOff val="25000"/>
                            </a:schemeClr>
                          </a:solidFill>
                        </a:rPr>
                        <a:t>sum </a:t>
                      </a:r>
                      <a:endParaRPr lang="en-US"/>
                    </a:p>
                  </a:txBody>
                  <a:tcPr marL="248841" marR="313097" marT="124421" marB="124421" anchor="ctr">
                    <a:lnL w="9525" cap="flat" cmpd="sng" algn="ctr">
                      <a:solidFill>
                        <a:srgbClr val="D8DEDC"/>
                      </a:solidFill>
                      <a:prstDash val="solid"/>
                    </a:lnL>
                    <a:lnR w="9525" cap="flat" cmpd="sng" algn="ctr">
                      <a:solidFill>
                        <a:srgbClr val="D8DEDC"/>
                      </a:solid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1070627752"/>
                  </a:ext>
                </a:extLst>
              </a:tr>
            </a:tbl>
          </a:graphicData>
        </a:graphic>
      </p:graphicFrame>
    </p:spTree>
    <p:extLst>
      <p:ext uri="{BB962C8B-B14F-4D97-AF65-F5344CB8AC3E}">
        <p14:creationId xmlns:p14="http://schemas.microsoft.com/office/powerpoint/2010/main" val="3230221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210E9C-2538-411F-8605-ED1321F9FA2D}"/>
              </a:ext>
            </a:extLst>
          </p:cNvPr>
          <p:cNvSpPr>
            <a:spLocks noGrp="1"/>
          </p:cNvSpPr>
          <p:nvPr>
            <p:ph type="title"/>
          </p:nvPr>
        </p:nvSpPr>
        <p:spPr>
          <a:xfrm>
            <a:off x="914400" y="1979966"/>
            <a:ext cx="2628900" cy="2547257"/>
          </a:xfrm>
          <a:noFill/>
        </p:spPr>
        <p:txBody>
          <a:bodyPr vert="horz" lIns="91440" tIns="45720" rIns="91440" bIns="45720" rtlCol="0" anchor="ctr">
            <a:normAutofit/>
          </a:bodyPr>
          <a:lstStyle/>
          <a:p>
            <a:pPr algn="ctr"/>
            <a:r>
              <a:rPr lang="en-US" sz="3600">
                <a:solidFill>
                  <a:srgbClr val="FFFFFF"/>
                </a:solidFill>
              </a:rPr>
              <a:t>Units</a:t>
            </a:r>
          </a:p>
        </p:txBody>
      </p:sp>
      <p:graphicFrame>
        <p:nvGraphicFramePr>
          <p:cNvPr id="4" name="Table 3">
            <a:extLst>
              <a:ext uri="{FF2B5EF4-FFF2-40B4-BE49-F238E27FC236}">
                <a16:creationId xmlns:a16="http://schemas.microsoft.com/office/drawing/2014/main" id="{F640CEE1-B1B3-4F63-A4EC-EEA2DCDFEB30}"/>
              </a:ext>
            </a:extLst>
          </p:cNvPr>
          <p:cNvGraphicFramePr>
            <a:graphicFrameLocks noGrp="1"/>
          </p:cNvGraphicFramePr>
          <p:nvPr>
            <p:extLst>
              <p:ext uri="{D42A27DB-BD31-4B8C-83A1-F6EECF244321}">
                <p14:modId xmlns:p14="http://schemas.microsoft.com/office/powerpoint/2010/main" val="2817644733"/>
              </p:ext>
            </p:extLst>
          </p:nvPr>
        </p:nvGraphicFramePr>
        <p:xfrm>
          <a:off x="4828854" y="1181100"/>
          <a:ext cx="7222371" cy="4484776"/>
        </p:xfrm>
        <a:graphic>
          <a:graphicData uri="http://schemas.openxmlformats.org/drawingml/2006/table">
            <a:tbl>
              <a:tblPr firstRow="1" bandRow="1">
                <a:solidFill>
                  <a:srgbClr val="F7F7F7"/>
                </a:solidFill>
                <a:tableStyleId>{69012ECD-51FC-41F1-AA8D-1B2483CD663E}</a:tableStyleId>
              </a:tblPr>
              <a:tblGrid>
                <a:gridCol w="5411558">
                  <a:extLst>
                    <a:ext uri="{9D8B030D-6E8A-4147-A177-3AD203B41FA5}">
                      <a16:colId xmlns:a16="http://schemas.microsoft.com/office/drawing/2014/main" val="216919050"/>
                    </a:ext>
                  </a:extLst>
                </a:gridCol>
                <a:gridCol w="1810813">
                  <a:extLst>
                    <a:ext uri="{9D8B030D-6E8A-4147-A177-3AD203B41FA5}">
                      <a16:colId xmlns:a16="http://schemas.microsoft.com/office/drawing/2014/main" val="603648281"/>
                    </a:ext>
                  </a:extLst>
                </a:gridCol>
              </a:tblGrid>
              <a:tr h="4484776">
                <a:tc>
                  <a:txBody>
                    <a:bodyPr/>
                    <a:lstStyle/>
                    <a:p>
                      <a:pPr lvl="0" algn="l">
                        <a:lnSpc>
                          <a:spcPct val="100000"/>
                        </a:lnSpc>
                        <a:spcBef>
                          <a:spcPts val="0"/>
                        </a:spcBef>
                        <a:spcAft>
                          <a:spcPts val="0"/>
                        </a:spcAft>
                        <a:buNone/>
                      </a:pPr>
                      <a:r>
                        <a:rPr lang="en-US" sz="2100" b="0" i="0" u="none" strike="noStrike" cap="none" spc="60" noProof="0">
                          <a:solidFill>
                            <a:schemeClr val="tx1"/>
                          </a:solidFill>
                          <a:latin typeface="Calibri"/>
                        </a:rPr>
                        <a:t>SI Units</a:t>
                      </a:r>
                    </a:p>
                    <a:p>
                      <a:pPr lvl="0" algn="l">
                        <a:lnSpc>
                          <a:spcPct val="100000"/>
                        </a:lnSpc>
                        <a:spcBef>
                          <a:spcPts val="0"/>
                        </a:spcBef>
                        <a:spcAft>
                          <a:spcPts val="0"/>
                        </a:spcAft>
                        <a:buNone/>
                      </a:pPr>
                      <a:r>
                        <a:rPr lang="en-US" sz="2100" b="0" i="0" u="none" strike="noStrike" cap="none" spc="60" noProof="0">
                          <a:solidFill>
                            <a:schemeClr val="tx1"/>
                          </a:solidFill>
                          <a:latin typeface="Calibri"/>
                        </a:rPr>
                        <a:t>Force is in Newton’s “N”</a:t>
                      </a:r>
                    </a:p>
                    <a:p>
                      <a:pPr lvl="0" algn="l">
                        <a:lnSpc>
                          <a:spcPct val="100000"/>
                        </a:lnSpc>
                        <a:spcBef>
                          <a:spcPts val="0"/>
                        </a:spcBef>
                        <a:spcAft>
                          <a:spcPts val="0"/>
                        </a:spcAft>
                        <a:buNone/>
                      </a:pPr>
                      <a:r>
                        <a:rPr lang="en-US" sz="2100" b="0" i="0" u="none" strike="noStrike" cap="none" spc="60" noProof="0">
                          <a:solidFill>
                            <a:schemeClr val="tx1"/>
                          </a:solidFill>
                          <a:latin typeface="Calibri"/>
                        </a:rPr>
                        <a:t>Energy is in Joules “J”</a:t>
                      </a:r>
                    </a:p>
                    <a:p>
                      <a:pPr lvl="0" algn="l">
                        <a:lnSpc>
                          <a:spcPct val="100000"/>
                        </a:lnSpc>
                        <a:spcBef>
                          <a:spcPts val="0"/>
                        </a:spcBef>
                        <a:spcAft>
                          <a:spcPts val="0"/>
                        </a:spcAft>
                        <a:buNone/>
                      </a:pPr>
                      <a:r>
                        <a:rPr lang="en-US" sz="2100" b="0" i="0" u="none" strike="noStrike" cap="none" spc="60" noProof="0">
                          <a:solidFill>
                            <a:schemeClr val="tx1"/>
                          </a:solidFill>
                          <a:latin typeface="Calibri"/>
                        </a:rPr>
                        <a:t>Impulse is in “N.s”</a:t>
                      </a:r>
                    </a:p>
                    <a:p>
                      <a:pPr lvl="0" algn="l">
                        <a:lnSpc>
                          <a:spcPct val="100000"/>
                        </a:lnSpc>
                        <a:spcBef>
                          <a:spcPts val="0"/>
                        </a:spcBef>
                        <a:spcAft>
                          <a:spcPts val="0"/>
                        </a:spcAft>
                        <a:buNone/>
                      </a:pPr>
                      <a:r>
                        <a:rPr lang="en-US" sz="2100" b="0" i="0" u="none" strike="noStrike" cap="none" spc="60" noProof="0">
                          <a:solidFill>
                            <a:schemeClr val="tx1"/>
                          </a:solidFill>
                          <a:latin typeface="Calibri"/>
                        </a:rPr>
                        <a:t>Momentum is in kg m/s ; no special units Mass is in kilogram “kg”</a:t>
                      </a:r>
                    </a:p>
                    <a:p>
                      <a:pPr lvl="0" algn="l">
                        <a:lnSpc>
                          <a:spcPct val="100000"/>
                        </a:lnSpc>
                        <a:spcBef>
                          <a:spcPts val="0"/>
                        </a:spcBef>
                        <a:spcAft>
                          <a:spcPts val="0"/>
                        </a:spcAft>
                        <a:buNone/>
                      </a:pPr>
                      <a:r>
                        <a:rPr lang="en-US" sz="2100" b="0" i="0" u="none" strike="noStrike" cap="none" spc="60" noProof="0">
                          <a:solidFill>
                            <a:schemeClr val="tx1"/>
                          </a:solidFill>
                          <a:latin typeface="Calibri"/>
                        </a:rPr>
                        <a:t>Angle is in degrees or radian</a:t>
                      </a:r>
                    </a:p>
                    <a:p>
                      <a:pPr lvl="0">
                        <a:buNone/>
                      </a:pPr>
                      <a:endParaRPr lang="en-US" sz="2100" b="0" cap="none" spc="60">
                        <a:solidFill>
                          <a:schemeClr val="tx1"/>
                        </a:solidFill>
                      </a:endParaRPr>
                    </a:p>
                  </a:txBody>
                  <a:tcPr marL="245517" marR="245517" marT="245517" marB="245517" anchor="ctr">
                    <a:lnL w="12700" cmpd="sng">
                      <a:noFill/>
                      <a:prstDash val="solid"/>
                    </a:lnL>
                    <a:lnR w="12700" cmpd="sng">
                      <a:noFill/>
                      <a:prstDash val="solid"/>
                    </a:lnR>
                    <a:lnT w="12700" cmpd="sng">
                      <a:noFill/>
                    </a:lnT>
                    <a:lnB w="12700" cap="flat" cmpd="sng" algn="ctr">
                      <a:solidFill>
                        <a:schemeClr val="tx1">
                          <a:lumMod val="50000"/>
                          <a:lumOff val="50000"/>
                        </a:schemeClr>
                      </a:solidFill>
                      <a:prstDash val="solid"/>
                    </a:lnB>
                    <a:noFill/>
                  </a:tcPr>
                </a:tc>
                <a:tc>
                  <a:txBody>
                    <a:bodyPr/>
                    <a:lstStyle/>
                    <a:p>
                      <a:endParaRPr lang="en-US" sz="2100" b="0" cap="none" spc="60">
                        <a:solidFill>
                          <a:schemeClr val="tx1"/>
                        </a:solidFill>
                      </a:endParaRPr>
                    </a:p>
                  </a:txBody>
                  <a:tcPr marL="245517" marR="245517" marT="245517" marB="245517" anchor="ctr">
                    <a:lnL w="12700" cmpd="sng">
                      <a:noFill/>
                      <a:prstDash val="solid"/>
                    </a:lnL>
                    <a:lnR w="12700" cmpd="sng">
                      <a:noFill/>
                      <a:prstDash val="solid"/>
                    </a:lnR>
                    <a:lnT w="12700" cmpd="sng">
                      <a:noFill/>
                    </a:lnT>
                    <a:lnB w="12700" cap="flat" cmpd="sng" algn="ctr">
                      <a:solidFill>
                        <a:schemeClr val="tx1">
                          <a:lumMod val="50000"/>
                          <a:lumOff val="50000"/>
                        </a:schemeClr>
                      </a:solidFill>
                      <a:prstDash val="solid"/>
                    </a:lnB>
                    <a:noFill/>
                  </a:tcPr>
                </a:tc>
                <a:extLst>
                  <a:ext uri="{0D108BD9-81ED-4DB2-BD59-A6C34878D82A}">
                    <a16:rowId xmlns:a16="http://schemas.microsoft.com/office/drawing/2014/main" val="1070627752"/>
                  </a:ext>
                </a:extLst>
              </a:tr>
            </a:tbl>
          </a:graphicData>
        </a:graphic>
      </p:graphicFrame>
    </p:spTree>
    <p:extLst>
      <p:ext uri="{BB962C8B-B14F-4D97-AF65-F5344CB8AC3E}">
        <p14:creationId xmlns:p14="http://schemas.microsoft.com/office/powerpoint/2010/main" val="689429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210E9C-2538-411F-8605-ED1321F9FA2D}"/>
              </a:ext>
            </a:extLst>
          </p:cNvPr>
          <p:cNvSpPr>
            <a:spLocks noGrp="1"/>
          </p:cNvSpPr>
          <p:nvPr>
            <p:ph type="title"/>
          </p:nvPr>
        </p:nvSpPr>
        <p:spPr>
          <a:xfrm>
            <a:off x="914400" y="1979966"/>
            <a:ext cx="2628900" cy="2547257"/>
          </a:xfrm>
          <a:noFill/>
        </p:spPr>
        <p:txBody>
          <a:bodyPr vert="horz" lIns="91440" tIns="45720" rIns="91440" bIns="45720" rtlCol="0" anchor="ctr">
            <a:normAutofit/>
          </a:bodyPr>
          <a:lstStyle/>
          <a:p>
            <a:pPr algn="ctr"/>
            <a:r>
              <a:rPr lang="en-US" sz="3600">
                <a:solidFill>
                  <a:srgbClr val="FFFFFF"/>
                </a:solidFill>
              </a:rPr>
              <a:t>Formulas</a:t>
            </a:r>
          </a:p>
        </p:txBody>
      </p:sp>
      <p:graphicFrame>
        <p:nvGraphicFramePr>
          <p:cNvPr id="4" name="Table 3">
            <a:extLst>
              <a:ext uri="{FF2B5EF4-FFF2-40B4-BE49-F238E27FC236}">
                <a16:creationId xmlns:a16="http://schemas.microsoft.com/office/drawing/2014/main" id="{F640CEE1-B1B3-4F63-A4EC-EEA2DCDFEB30}"/>
              </a:ext>
            </a:extLst>
          </p:cNvPr>
          <p:cNvGraphicFramePr>
            <a:graphicFrameLocks noGrp="1"/>
          </p:cNvGraphicFramePr>
          <p:nvPr>
            <p:extLst>
              <p:ext uri="{D42A27DB-BD31-4B8C-83A1-F6EECF244321}">
                <p14:modId xmlns:p14="http://schemas.microsoft.com/office/powerpoint/2010/main" val="227861268"/>
              </p:ext>
            </p:extLst>
          </p:nvPr>
        </p:nvGraphicFramePr>
        <p:xfrm>
          <a:off x="4674742" y="180975"/>
          <a:ext cx="6788301" cy="6560343"/>
        </p:xfrm>
        <a:graphic>
          <a:graphicData uri="http://schemas.openxmlformats.org/drawingml/2006/table">
            <a:tbl>
              <a:tblPr firstRow="1" bandRow="1">
                <a:solidFill>
                  <a:srgbClr val="F7F7F7"/>
                </a:solidFill>
                <a:tableStyleId>{69012ECD-51FC-41F1-AA8D-1B2483CD663E}</a:tableStyleId>
              </a:tblPr>
              <a:tblGrid>
                <a:gridCol w="5086320">
                  <a:extLst>
                    <a:ext uri="{9D8B030D-6E8A-4147-A177-3AD203B41FA5}">
                      <a16:colId xmlns:a16="http://schemas.microsoft.com/office/drawing/2014/main" val="216919050"/>
                    </a:ext>
                  </a:extLst>
                </a:gridCol>
                <a:gridCol w="1701981">
                  <a:extLst>
                    <a:ext uri="{9D8B030D-6E8A-4147-A177-3AD203B41FA5}">
                      <a16:colId xmlns:a16="http://schemas.microsoft.com/office/drawing/2014/main" val="603648281"/>
                    </a:ext>
                  </a:extLst>
                </a:gridCol>
              </a:tblGrid>
              <a:tr h="6560343">
                <a:tc>
                  <a:txBody>
                    <a:bodyPr/>
                    <a:lstStyle/>
                    <a:p>
                      <a:pPr lvl="0" algn="l">
                        <a:lnSpc>
                          <a:spcPct val="100000"/>
                        </a:lnSpc>
                        <a:spcBef>
                          <a:spcPts val="0"/>
                        </a:spcBef>
                        <a:spcAft>
                          <a:spcPts val="0"/>
                        </a:spcAft>
                        <a:buNone/>
                      </a:pPr>
                      <a:r>
                        <a:rPr lang="en-US" sz="2100" b="0" i="0" u="none" strike="noStrike" cap="none" spc="60" noProof="0">
                          <a:solidFill>
                            <a:schemeClr val="tx1"/>
                          </a:solidFill>
                        </a:rPr>
                        <a:t>I = F t</a:t>
                      </a:r>
                      <a:endParaRPr lang="en-US" sz="2100" b="0" i="0" u="none" strike="noStrike" cap="none" spc="60" noProof="0">
                        <a:solidFill>
                          <a:schemeClr val="tx1"/>
                        </a:solidFill>
                        <a:latin typeface="Calibri"/>
                      </a:endParaRPr>
                    </a:p>
                    <a:p>
                      <a:pPr lvl="0" algn="l">
                        <a:lnSpc>
                          <a:spcPct val="100000"/>
                        </a:lnSpc>
                        <a:spcBef>
                          <a:spcPts val="0"/>
                        </a:spcBef>
                        <a:spcAft>
                          <a:spcPts val="0"/>
                        </a:spcAft>
                        <a:buNone/>
                      </a:pPr>
                      <a:r>
                        <a:rPr lang="en-US" sz="2100" b="0" i="0" u="none" strike="noStrike" cap="none" spc="60" noProof="0" err="1">
                          <a:solidFill>
                            <a:schemeClr val="tx1"/>
                          </a:solidFill>
                        </a:rPr>
                        <a:t>Pfx</a:t>
                      </a:r>
                      <a:r>
                        <a:rPr lang="en-US" sz="2100" b="0" i="0" u="none" strike="noStrike" cap="none" spc="60" noProof="0">
                          <a:solidFill>
                            <a:schemeClr val="tx1"/>
                          </a:solidFill>
                        </a:rPr>
                        <a:t> – Pix = </a:t>
                      </a:r>
                      <a:r>
                        <a:rPr lang="en-US" sz="2100" b="0" i="0" u="none" strike="noStrike" cap="none" spc="60" noProof="0" err="1">
                          <a:solidFill>
                            <a:schemeClr val="tx1"/>
                          </a:solidFill>
                        </a:rPr>
                        <a:t>Fx</a:t>
                      </a:r>
                      <a:r>
                        <a:rPr lang="en-US" sz="2100" b="0" i="0" u="none" strike="noStrike" cap="none" spc="60" noProof="0">
                          <a:solidFill>
                            <a:schemeClr val="tx1"/>
                          </a:solidFill>
                        </a:rPr>
                        <a:t> t</a:t>
                      </a:r>
                      <a:endParaRPr lang="en-US" sz="2100" b="0" i="0" u="none" strike="noStrike" cap="none" spc="60" noProof="0">
                        <a:solidFill>
                          <a:schemeClr val="tx1"/>
                        </a:solidFill>
                        <a:latin typeface="Calibri"/>
                      </a:endParaRPr>
                    </a:p>
                    <a:p>
                      <a:pPr lvl="0" algn="l">
                        <a:lnSpc>
                          <a:spcPct val="100000"/>
                        </a:lnSpc>
                        <a:spcBef>
                          <a:spcPts val="0"/>
                        </a:spcBef>
                        <a:spcAft>
                          <a:spcPts val="0"/>
                        </a:spcAft>
                        <a:buNone/>
                      </a:pPr>
                      <a:r>
                        <a:rPr lang="en-US" sz="2100" b="0" i="0" u="none" strike="noStrike" cap="none" spc="60" noProof="0" err="1">
                          <a:solidFill>
                            <a:schemeClr val="tx1"/>
                          </a:solidFill>
                        </a:rPr>
                        <a:t>Pfy</a:t>
                      </a:r>
                      <a:r>
                        <a:rPr lang="en-US" sz="2100" b="0" i="0" u="none" strike="noStrike" cap="none" spc="60" noProof="0">
                          <a:solidFill>
                            <a:schemeClr val="tx1"/>
                          </a:solidFill>
                        </a:rPr>
                        <a:t> – </a:t>
                      </a:r>
                      <a:r>
                        <a:rPr lang="en-US" sz="2100" b="0" i="0" u="none" strike="noStrike" cap="none" spc="60" noProof="0" err="1">
                          <a:solidFill>
                            <a:schemeClr val="tx1"/>
                          </a:solidFill>
                        </a:rPr>
                        <a:t>Piy</a:t>
                      </a:r>
                      <a:r>
                        <a:rPr lang="en-US" sz="2100" b="0" i="0" u="none" strike="noStrike" cap="none" spc="60" noProof="0">
                          <a:solidFill>
                            <a:schemeClr val="tx1"/>
                          </a:solidFill>
                        </a:rPr>
                        <a:t> = </a:t>
                      </a:r>
                      <a:r>
                        <a:rPr lang="en-US" sz="2100" b="0" i="0" u="none" strike="noStrike" cap="none" spc="60" noProof="0" err="1">
                          <a:solidFill>
                            <a:schemeClr val="tx1"/>
                          </a:solidFill>
                        </a:rPr>
                        <a:t>Fy</a:t>
                      </a:r>
                      <a:r>
                        <a:rPr lang="en-US" sz="2100" b="0" i="0" u="none" strike="noStrike" cap="none" spc="60" noProof="0">
                          <a:solidFill>
                            <a:schemeClr val="tx1"/>
                          </a:solidFill>
                        </a:rPr>
                        <a:t> t</a:t>
                      </a:r>
                      <a:endParaRPr lang="en-US" sz="2100" b="0" i="0" u="none" strike="noStrike" cap="none" spc="60" noProof="0">
                        <a:solidFill>
                          <a:schemeClr val="tx1"/>
                        </a:solidFill>
                        <a:latin typeface="Calibri"/>
                      </a:endParaRPr>
                    </a:p>
                    <a:p>
                      <a:pPr lvl="0" algn="l">
                        <a:lnSpc>
                          <a:spcPct val="100000"/>
                        </a:lnSpc>
                        <a:spcBef>
                          <a:spcPts val="0"/>
                        </a:spcBef>
                        <a:spcAft>
                          <a:spcPts val="0"/>
                        </a:spcAft>
                        <a:buNone/>
                      </a:pPr>
                      <a:endParaRPr lang="en-US" sz="2100" b="0" i="0" u="none" strike="noStrike" cap="none" spc="60" noProof="0">
                        <a:solidFill>
                          <a:schemeClr val="tx1"/>
                        </a:solidFill>
                      </a:endParaRPr>
                    </a:p>
                    <a:p>
                      <a:pPr lvl="0" algn="l">
                        <a:lnSpc>
                          <a:spcPct val="100000"/>
                        </a:lnSpc>
                        <a:spcBef>
                          <a:spcPts val="0"/>
                        </a:spcBef>
                        <a:spcAft>
                          <a:spcPts val="0"/>
                        </a:spcAft>
                        <a:buNone/>
                      </a:pPr>
                      <a:r>
                        <a:rPr lang="en-US" sz="2100" b="0" i="0" u="none" strike="noStrike" cap="none" spc="60" noProof="0">
                          <a:solidFill>
                            <a:schemeClr val="tx1"/>
                          </a:solidFill>
                        </a:rPr>
                        <a:t>Collisions/Systems: </a:t>
                      </a:r>
                      <a:r>
                        <a:rPr lang="en-US" sz="2100" b="0" i="0" u="none" strike="noStrike" cap="none" spc="60" noProof="0">
                          <a:solidFill>
                            <a:schemeClr val="tx1"/>
                          </a:solidFill>
                          <a:latin typeface="Calibri"/>
                        </a:rPr>
                        <a:t>Conservation of momentum</a:t>
                      </a:r>
                      <a:endParaRPr lang="en-US" sz="2100" b="0" i="0" u="none" strike="noStrike" cap="none" spc="60" noProof="0">
                        <a:solidFill>
                          <a:schemeClr val="tx1"/>
                        </a:solidFill>
                      </a:endParaRPr>
                    </a:p>
                    <a:p>
                      <a:pPr lvl="0" algn="l">
                        <a:lnSpc>
                          <a:spcPct val="100000"/>
                        </a:lnSpc>
                        <a:spcBef>
                          <a:spcPts val="0"/>
                        </a:spcBef>
                        <a:spcAft>
                          <a:spcPts val="0"/>
                        </a:spcAft>
                        <a:buNone/>
                      </a:pPr>
                      <a:r>
                        <a:rPr lang="en-US" sz="2100" b="0" i="0" u="none" strike="noStrike" cap="none" spc="60" noProof="0">
                          <a:solidFill>
                            <a:schemeClr val="tx1"/>
                          </a:solidFill>
                        </a:rPr>
                        <a:t>∑Pi=∑</a:t>
                      </a:r>
                      <a:r>
                        <a:rPr lang="en-US" sz="2100" b="0" i="0" u="none" strike="noStrike" cap="none" spc="60" noProof="0" err="1">
                          <a:solidFill>
                            <a:schemeClr val="tx1"/>
                          </a:solidFill>
                        </a:rPr>
                        <a:t>Pf</a:t>
                      </a:r>
                      <a:r>
                        <a:rPr lang="en-US" sz="2100" b="0" i="0" u="none" strike="noStrike" cap="none" spc="60" noProof="0">
                          <a:solidFill>
                            <a:schemeClr val="tx1"/>
                          </a:solidFill>
                        </a:rPr>
                        <a:t>  </a:t>
                      </a:r>
                      <a:r>
                        <a:rPr lang="en-US" sz="2100" b="0" i="0" u="none" strike="noStrike" cap="none" spc="60" noProof="0">
                          <a:solidFill>
                            <a:schemeClr val="tx1"/>
                          </a:solidFill>
                          <a:latin typeface="Calibri"/>
                        </a:rPr>
                        <a:t>∑P=∑P'</a:t>
                      </a:r>
                    </a:p>
                    <a:p>
                      <a:pPr lvl="0" algn="l">
                        <a:lnSpc>
                          <a:spcPct val="100000"/>
                        </a:lnSpc>
                        <a:spcBef>
                          <a:spcPts val="0"/>
                        </a:spcBef>
                        <a:spcAft>
                          <a:spcPts val="0"/>
                        </a:spcAft>
                        <a:buNone/>
                      </a:pPr>
                      <a:r>
                        <a:rPr lang="en-US" sz="2100" b="0" i="0" u="none" strike="noStrike" cap="none" spc="60" noProof="0">
                          <a:solidFill>
                            <a:schemeClr val="tx1"/>
                          </a:solidFill>
                        </a:rPr>
                        <a:t>∑Pix=∑</a:t>
                      </a:r>
                      <a:r>
                        <a:rPr lang="en-US" sz="2100" b="0" i="0" u="none" strike="noStrike" cap="none" spc="60" noProof="0" err="1">
                          <a:solidFill>
                            <a:schemeClr val="tx1"/>
                          </a:solidFill>
                        </a:rPr>
                        <a:t>Pfx</a:t>
                      </a:r>
                      <a:r>
                        <a:rPr lang="en-US" sz="2100" b="0" i="0" u="none" strike="noStrike" cap="none" spc="60" noProof="0">
                          <a:solidFill>
                            <a:schemeClr val="tx1"/>
                          </a:solidFill>
                        </a:rPr>
                        <a:t>  </a:t>
                      </a:r>
                      <a:r>
                        <a:rPr lang="en-US" sz="2100" b="0" i="0" u="none" strike="noStrike" cap="none" spc="60" noProof="0">
                          <a:solidFill>
                            <a:schemeClr val="tx1"/>
                          </a:solidFill>
                          <a:latin typeface="Calibri"/>
                        </a:rPr>
                        <a:t>∑Px=∑Px'  </a:t>
                      </a:r>
                      <a:endParaRPr lang="en-US"/>
                    </a:p>
                    <a:p>
                      <a:pPr lvl="0" algn="l">
                        <a:lnSpc>
                          <a:spcPct val="100000"/>
                        </a:lnSpc>
                        <a:spcBef>
                          <a:spcPts val="0"/>
                        </a:spcBef>
                        <a:spcAft>
                          <a:spcPts val="0"/>
                        </a:spcAft>
                        <a:buNone/>
                      </a:pPr>
                      <a:r>
                        <a:rPr lang="en-US" sz="2100" b="0" i="0" u="none" strike="noStrike" cap="none" spc="60" noProof="0">
                          <a:solidFill>
                            <a:schemeClr val="tx1"/>
                          </a:solidFill>
                        </a:rPr>
                        <a:t>∑</a:t>
                      </a:r>
                      <a:r>
                        <a:rPr lang="en-US" sz="2100" b="0" i="0" u="none" strike="noStrike" cap="none" spc="60" noProof="0" err="1">
                          <a:solidFill>
                            <a:schemeClr val="tx1"/>
                          </a:solidFill>
                        </a:rPr>
                        <a:t>Piy</a:t>
                      </a:r>
                      <a:r>
                        <a:rPr lang="en-US" sz="2100" b="0" i="0" u="none" strike="noStrike" cap="none" spc="60" noProof="0">
                          <a:solidFill>
                            <a:schemeClr val="tx1"/>
                          </a:solidFill>
                        </a:rPr>
                        <a:t>=∑</a:t>
                      </a:r>
                      <a:r>
                        <a:rPr lang="en-US" sz="2100" b="0" i="0" u="none" strike="noStrike" cap="none" spc="60" noProof="0" err="1">
                          <a:solidFill>
                            <a:schemeClr val="tx1"/>
                          </a:solidFill>
                        </a:rPr>
                        <a:t>Pfy</a:t>
                      </a:r>
                      <a:r>
                        <a:rPr lang="en-US" sz="2100" b="0" i="0" u="none" strike="noStrike" cap="none" spc="60" noProof="0">
                          <a:solidFill>
                            <a:schemeClr val="tx1"/>
                          </a:solidFill>
                        </a:rPr>
                        <a:t>  </a:t>
                      </a:r>
                      <a:r>
                        <a:rPr lang="en-US" sz="2100" b="0" i="0" u="none" strike="noStrike" cap="none" spc="60" noProof="0">
                          <a:solidFill>
                            <a:schemeClr val="tx1"/>
                          </a:solidFill>
                          <a:latin typeface="Calibri"/>
                        </a:rPr>
                        <a:t>∑</a:t>
                      </a:r>
                      <a:r>
                        <a:rPr lang="en-US" sz="2100" b="0" i="0" u="none" strike="noStrike" cap="none" spc="60" noProof="0" err="1">
                          <a:solidFill>
                            <a:schemeClr val="tx1"/>
                          </a:solidFill>
                          <a:latin typeface="Calibri"/>
                        </a:rPr>
                        <a:t>Py</a:t>
                      </a:r>
                      <a:r>
                        <a:rPr lang="en-US" sz="2100" b="0" i="0" u="none" strike="noStrike" cap="none" spc="60" noProof="0">
                          <a:solidFill>
                            <a:schemeClr val="tx1"/>
                          </a:solidFill>
                          <a:latin typeface="Calibri"/>
                        </a:rPr>
                        <a:t>=∑Px'</a:t>
                      </a:r>
                      <a:endParaRPr lang="en-US"/>
                    </a:p>
                    <a:p>
                      <a:pPr lvl="0" algn="l">
                        <a:lnSpc>
                          <a:spcPct val="100000"/>
                        </a:lnSpc>
                        <a:spcBef>
                          <a:spcPts val="0"/>
                        </a:spcBef>
                        <a:spcAft>
                          <a:spcPts val="0"/>
                        </a:spcAft>
                        <a:buNone/>
                      </a:pPr>
                      <a:r>
                        <a:rPr lang="en-US" sz="2100" b="0" i="0" u="none" strike="noStrike" cap="none" spc="60" noProof="0">
                          <a:latin typeface="Calibri"/>
                        </a:rPr>
                        <a:t>∑Pi=∑</a:t>
                      </a:r>
                      <a:r>
                        <a:rPr lang="en-US" sz="2100" b="0" i="0" u="none" strike="noStrike" cap="none" spc="60" noProof="0" err="1">
                          <a:latin typeface="Calibri"/>
                        </a:rPr>
                        <a:t>Pf</a:t>
                      </a:r>
                      <a:r>
                        <a:rPr lang="en-US" sz="2100" b="0" i="0" u="none" strike="noStrike" cap="none" spc="60" noProof="0">
                          <a:latin typeface="Calibri"/>
                        </a:rPr>
                        <a:t> </a:t>
                      </a:r>
                      <a:endParaRPr lang="en-US"/>
                    </a:p>
                    <a:p>
                      <a:pPr lvl="0" algn="l">
                        <a:lnSpc>
                          <a:spcPct val="100000"/>
                        </a:lnSpc>
                        <a:spcBef>
                          <a:spcPts val="0"/>
                        </a:spcBef>
                        <a:spcAft>
                          <a:spcPts val="0"/>
                        </a:spcAft>
                        <a:buNone/>
                      </a:pPr>
                      <a:r>
                        <a:rPr lang="en-US" sz="2100" b="0" i="0" u="none" strike="noStrike" cap="none" spc="60" noProof="0">
                          <a:solidFill>
                            <a:schemeClr val="tx1"/>
                          </a:solidFill>
                        </a:rPr>
                        <a:t>m1 v1i + m2 v2i = m1 v1f + m2 v2f</a:t>
                      </a:r>
                    </a:p>
                    <a:p>
                      <a:pPr lvl="0" algn="l">
                        <a:lnSpc>
                          <a:spcPct val="100000"/>
                        </a:lnSpc>
                        <a:spcBef>
                          <a:spcPts val="0"/>
                        </a:spcBef>
                        <a:spcAft>
                          <a:spcPts val="0"/>
                        </a:spcAft>
                        <a:buNone/>
                      </a:pPr>
                      <a:r>
                        <a:rPr lang="en-US" sz="2100" b="0" i="0" u="none" strike="noStrike" cap="none" spc="60" noProof="0">
                          <a:solidFill>
                            <a:schemeClr val="tx1"/>
                          </a:solidFill>
                          <a:latin typeface="Calibri"/>
                        </a:rPr>
                        <a:t>m1 v1i +m2 v2i = </a:t>
                      </a:r>
                      <a:r>
                        <a:rPr lang="en-US" sz="2100" b="0" i="0" u="none" strike="noStrike" cap="none" spc="60" noProof="0" err="1">
                          <a:solidFill>
                            <a:schemeClr val="tx1"/>
                          </a:solidFill>
                          <a:latin typeface="Calibri"/>
                        </a:rPr>
                        <a:t>mtotal</a:t>
                      </a:r>
                      <a:r>
                        <a:rPr lang="en-US" sz="2100" b="0" i="0" u="none" strike="noStrike" cap="none" spc="60" noProof="0">
                          <a:solidFill>
                            <a:schemeClr val="tx1"/>
                          </a:solidFill>
                          <a:latin typeface="Calibri"/>
                        </a:rPr>
                        <a:t> </a:t>
                      </a:r>
                      <a:r>
                        <a:rPr lang="en-US" sz="2100" b="0" i="0" u="none" strike="noStrike" cap="none" spc="60" noProof="0" err="1">
                          <a:solidFill>
                            <a:schemeClr val="tx1"/>
                          </a:solidFill>
                          <a:latin typeface="Calibri"/>
                        </a:rPr>
                        <a:t>vf</a:t>
                      </a:r>
                      <a:r>
                        <a:rPr lang="en-US" sz="2100" b="0" i="0" u="none" strike="noStrike" cap="none" spc="60" noProof="0">
                          <a:solidFill>
                            <a:schemeClr val="tx1"/>
                          </a:solidFill>
                          <a:latin typeface="Calibri"/>
                        </a:rPr>
                        <a:t> 100% inelastic </a:t>
                      </a:r>
                      <a:endParaRPr lang="en-US"/>
                    </a:p>
                    <a:p>
                      <a:pPr lvl="0" algn="l">
                        <a:lnSpc>
                          <a:spcPct val="100000"/>
                        </a:lnSpc>
                        <a:spcBef>
                          <a:spcPts val="0"/>
                        </a:spcBef>
                        <a:spcAft>
                          <a:spcPts val="0"/>
                        </a:spcAft>
                        <a:buNone/>
                      </a:pPr>
                      <a:endParaRPr lang="en-US" sz="2100" b="0" i="0" u="none" strike="noStrike" cap="none" spc="60" noProof="0">
                        <a:solidFill>
                          <a:schemeClr val="tx1"/>
                        </a:solidFill>
                      </a:endParaRPr>
                    </a:p>
                    <a:p>
                      <a:pPr lvl="0" algn="l">
                        <a:lnSpc>
                          <a:spcPct val="100000"/>
                        </a:lnSpc>
                        <a:spcBef>
                          <a:spcPts val="0"/>
                        </a:spcBef>
                        <a:spcAft>
                          <a:spcPts val="0"/>
                        </a:spcAft>
                        <a:buNone/>
                      </a:pPr>
                      <a:r>
                        <a:rPr lang="en-US" sz="2100" b="0" i="0" u="none" strike="noStrike" cap="none" spc="60" noProof="0">
                          <a:solidFill>
                            <a:schemeClr val="tx1"/>
                          </a:solidFill>
                        </a:rPr>
                        <a:t>∑</a:t>
                      </a:r>
                      <a:r>
                        <a:rPr lang="en-US" sz="2100" b="0" i="0" u="none" strike="noStrike" cap="none" spc="60" noProof="0" err="1">
                          <a:solidFill>
                            <a:schemeClr val="tx1"/>
                          </a:solidFill>
                        </a:rPr>
                        <a:t>KEi</a:t>
                      </a:r>
                      <a:r>
                        <a:rPr lang="en-US" sz="2100" b="0" i="0" u="none" strike="noStrike" cap="none" spc="60" noProof="0">
                          <a:solidFill>
                            <a:schemeClr val="tx1"/>
                          </a:solidFill>
                        </a:rPr>
                        <a:t>=∑</a:t>
                      </a:r>
                      <a:r>
                        <a:rPr lang="en-US" sz="2100" b="0" i="0" u="none" strike="noStrike" cap="none" spc="60" noProof="0" err="1">
                          <a:solidFill>
                            <a:schemeClr val="tx1"/>
                          </a:solidFill>
                        </a:rPr>
                        <a:t>KEf</a:t>
                      </a:r>
                      <a:r>
                        <a:rPr lang="en-US" sz="2100" b="0" i="0" u="none" strike="noStrike" cap="none" spc="60" noProof="0">
                          <a:solidFill>
                            <a:schemeClr val="tx1"/>
                          </a:solidFill>
                        </a:rPr>
                        <a:t> </a:t>
                      </a:r>
                      <a:endParaRPr lang="en-US"/>
                    </a:p>
                    <a:p>
                      <a:pPr lvl="0" algn="l">
                        <a:lnSpc>
                          <a:spcPct val="100000"/>
                        </a:lnSpc>
                        <a:spcBef>
                          <a:spcPts val="0"/>
                        </a:spcBef>
                        <a:spcAft>
                          <a:spcPts val="0"/>
                        </a:spcAft>
                        <a:buNone/>
                      </a:pPr>
                      <a:r>
                        <a:rPr lang="en-US" sz="2100" b="0" i="0" u="none" strike="noStrike" cap="none" spc="60" noProof="0">
                          <a:solidFill>
                            <a:schemeClr val="tx1"/>
                          </a:solidFill>
                        </a:rPr>
                        <a:t>v1i + v1f = v2i + v2f</a:t>
                      </a:r>
                      <a:endParaRPr lang="en-US"/>
                    </a:p>
                    <a:p>
                      <a:pPr lvl="0" algn="l">
                        <a:lnSpc>
                          <a:spcPct val="100000"/>
                        </a:lnSpc>
                        <a:spcBef>
                          <a:spcPts val="0"/>
                        </a:spcBef>
                        <a:spcAft>
                          <a:spcPts val="0"/>
                        </a:spcAft>
                        <a:buNone/>
                      </a:pPr>
                      <a:r>
                        <a:rPr lang="en-US" sz="2100" b="0" i="0" u="none" strike="noStrike" cap="none" spc="60" noProof="0">
                          <a:solidFill>
                            <a:schemeClr val="tx1"/>
                          </a:solidFill>
                          <a:latin typeface="Calibri"/>
                        </a:rPr>
                        <a:t>Elastic collisions only</a:t>
                      </a:r>
                      <a:endParaRPr lang="en-US" sz="2100" b="1" i="0" u="none" strike="noStrike" cap="none" spc="60" noProof="0">
                        <a:latin typeface="Calibri"/>
                      </a:endParaRPr>
                    </a:p>
                  </a:txBody>
                  <a:tcPr marL="245517" marR="245517" marT="245517" marB="245517" anchor="ctr">
                    <a:lnL w="12700" cmpd="sng">
                      <a:noFill/>
                      <a:prstDash val="solid"/>
                    </a:lnL>
                    <a:lnR w="12700" cmpd="sng">
                      <a:noFill/>
                      <a:prstDash val="solid"/>
                    </a:lnR>
                    <a:lnT w="12700" cmpd="sng">
                      <a:noFill/>
                    </a:lnT>
                    <a:lnB w="12700" cap="flat" cmpd="sng" algn="ctr">
                      <a:solidFill>
                        <a:schemeClr val="tx1">
                          <a:lumMod val="50000"/>
                          <a:lumOff val="50000"/>
                        </a:schemeClr>
                      </a:solidFill>
                      <a:prstDash val="solid"/>
                    </a:lnB>
                    <a:noFill/>
                  </a:tcPr>
                </a:tc>
                <a:tc>
                  <a:txBody>
                    <a:bodyPr/>
                    <a:lstStyle/>
                    <a:p>
                      <a:endParaRPr lang="en-US" sz="2100" b="0" cap="none" spc="60">
                        <a:solidFill>
                          <a:schemeClr val="tx1"/>
                        </a:solidFill>
                      </a:endParaRPr>
                    </a:p>
                  </a:txBody>
                  <a:tcPr marL="245517" marR="245517" marT="245517" marB="245517" anchor="ctr">
                    <a:lnL w="12700" cmpd="sng">
                      <a:noFill/>
                      <a:prstDash val="solid"/>
                    </a:lnL>
                    <a:lnR w="12700" cmpd="sng">
                      <a:noFill/>
                      <a:prstDash val="solid"/>
                    </a:lnR>
                    <a:lnT w="12700" cmpd="sng">
                      <a:noFill/>
                    </a:lnT>
                    <a:lnB w="12700" cap="flat" cmpd="sng" algn="ctr">
                      <a:solidFill>
                        <a:schemeClr val="tx1">
                          <a:lumMod val="50000"/>
                          <a:lumOff val="50000"/>
                        </a:schemeClr>
                      </a:solidFill>
                      <a:prstDash val="solid"/>
                    </a:lnB>
                    <a:noFill/>
                  </a:tcPr>
                </a:tc>
                <a:extLst>
                  <a:ext uri="{0D108BD9-81ED-4DB2-BD59-A6C34878D82A}">
                    <a16:rowId xmlns:a16="http://schemas.microsoft.com/office/drawing/2014/main" val="1070627752"/>
                  </a:ext>
                </a:extLst>
              </a:tr>
            </a:tbl>
          </a:graphicData>
        </a:graphic>
      </p:graphicFrame>
    </p:spTree>
    <p:extLst>
      <p:ext uri="{BB962C8B-B14F-4D97-AF65-F5344CB8AC3E}">
        <p14:creationId xmlns:p14="http://schemas.microsoft.com/office/powerpoint/2010/main" val="589131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ED4D-6058-485E-B4E1-710F2BB092BB}"/>
              </a:ext>
            </a:extLst>
          </p:cNvPr>
          <p:cNvSpPr>
            <a:spLocks noGrp="1"/>
          </p:cNvSpPr>
          <p:nvPr>
            <p:ph type="title"/>
          </p:nvPr>
        </p:nvSpPr>
        <p:spPr/>
        <p:txBody>
          <a:bodyPr/>
          <a:lstStyle/>
          <a:p>
            <a:r>
              <a:rPr lang="en-US">
                <a:solidFill>
                  <a:srgbClr val="FF0000"/>
                </a:solidFill>
                <a:cs typeface="Calibri Light"/>
              </a:rPr>
              <a:t>DISCLAIMER</a:t>
            </a:r>
            <a:endParaRPr lang="en-US">
              <a:solidFill>
                <a:srgbClr val="FF0000"/>
              </a:solidFill>
            </a:endParaRPr>
          </a:p>
        </p:txBody>
      </p:sp>
      <p:sp>
        <p:nvSpPr>
          <p:cNvPr id="3" name="TextBox 2">
            <a:extLst>
              <a:ext uri="{FF2B5EF4-FFF2-40B4-BE49-F238E27FC236}">
                <a16:creationId xmlns:a16="http://schemas.microsoft.com/office/drawing/2014/main" id="{D02333E6-0375-44B4-8C64-AA7F86295666}"/>
              </a:ext>
            </a:extLst>
          </p:cNvPr>
          <p:cNvSpPr txBox="1"/>
          <p:nvPr/>
        </p:nvSpPr>
        <p:spPr>
          <a:xfrm>
            <a:off x="1247775" y="2476500"/>
            <a:ext cx="86391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ALL</a:t>
            </a:r>
            <a:r>
              <a:rPr lang="en-US" sz="2400">
                <a:ea typeface="+mn-lt"/>
                <a:cs typeface="+mn-lt"/>
              </a:rPr>
              <a:t> ONE OBJECT PROBLEMS ARE IMPULSE PROBLEM</a:t>
            </a:r>
          </a:p>
          <a:p>
            <a:endParaRPr lang="en-US" sz="2400">
              <a:cs typeface="Calibri"/>
            </a:endParaRPr>
          </a:p>
          <a:p>
            <a:r>
              <a:rPr lang="en-US" sz="2400">
                <a:cs typeface="Calibri"/>
              </a:rPr>
              <a:t>MOMENTUM IS NOT CONSERVED DUE TO THE EXTERNAL FORCE</a:t>
            </a:r>
          </a:p>
        </p:txBody>
      </p:sp>
    </p:spTree>
    <p:extLst>
      <p:ext uri="{BB962C8B-B14F-4D97-AF65-F5344CB8AC3E}">
        <p14:creationId xmlns:p14="http://schemas.microsoft.com/office/powerpoint/2010/main" val="21889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81B1-1F68-4726-9493-010B8474BDC9}"/>
              </a:ext>
            </a:extLst>
          </p:cNvPr>
          <p:cNvSpPr>
            <a:spLocks noGrp="1"/>
          </p:cNvSpPr>
          <p:nvPr>
            <p:ph type="title"/>
          </p:nvPr>
        </p:nvSpPr>
        <p:spPr>
          <a:xfrm>
            <a:off x="488950" y="164835"/>
            <a:ext cx="10515600" cy="1468438"/>
          </a:xfrm>
        </p:spPr>
        <p:txBody>
          <a:bodyPr/>
          <a:lstStyle/>
          <a:p>
            <a:r>
              <a:rPr lang="en-US">
                <a:cs typeface="Calibri Light"/>
              </a:rPr>
              <a:t>1 Object 1-D Impulse</a:t>
            </a:r>
            <a:endParaRPr lang="en-US"/>
          </a:p>
        </p:txBody>
      </p:sp>
      <p:sp>
        <p:nvSpPr>
          <p:cNvPr id="3" name="Content Placeholder 2">
            <a:extLst>
              <a:ext uri="{FF2B5EF4-FFF2-40B4-BE49-F238E27FC236}">
                <a16:creationId xmlns:a16="http://schemas.microsoft.com/office/drawing/2014/main" id="{F18CC320-E421-4213-A356-F4FB4734EA51}"/>
              </a:ext>
            </a:extLst>
          </p:cNvPr>
          <p:cNvSpPr>
            <a:spLocks noGrp="1"/>
          </p:cNvSpPr>
          <p:nvPr>
            <p:ph idx="1"/>
          </p:nvPr>
        </p:nvSpPr>
        <p:spPr>
          <a:xfrm>
            <a:off x="488950" y="1444625"/>
            <a:ext cx="10801350" cy="1758422"/>
          </a:xfrm>
        </p:spPr>
        <p:txBody>
          <a:bodyPr vert="horz" lIns="91440" tIns="45720" rIns="91440" bIns="45720" rtlCol="0" anchor="t">
            <a:normAutofit/>
          </a:bodyPr>
          <a:lstStyle/>
          <a:p>
            <a:pPr marL="0" indent="0">
              <a:buNone/>
            </a:pPr>
            <a:r>
              <a:rPr lang="en-US">
                <a:ea typeface="+mn-lt"/>
                <a:cs typeface="+mn-lt"/>
              </a:rPr>
              <a:t>Q: A  0.060-kg tennis ball is coming to a tennis player with a speed of 42 m/s. It is struck by the racket with an average force of 77 N, which results in a speed of 28 m/s in the opposite direction from the original velocity. What is the interaction time between the ball and the racket? </a:t>
            </a:r>
            <a:endParaRPr lang="en-US"/>
          </a:p>
        </p:txBody>
      </p:sp>
      <p:pic>
        <p:nvPicPr>
          <p:cNvPr id="4" name="Picture 4" descr="A tennis ball on a rack. Arrow indicates the direction of the motion">
            <a:extLst>
              <a:ext uri="{FF2B5EF4-FFF2-40B4-BE49-F238E27FC236}">
                <a16:creationId xmlns:a16="http://schemas.microsoft.com/office/drawing/2014/main" id="{5BD0FF81-81CA-48DF-9E9F-07BC58BB519A}"/>
              </a:ext>
            </a:extLst>
          </p:cNvPr>
          <p:cNvPicPr>
            <a:picLocks noChangeAspect="1"/>
          </p:cNvPicPr>
          <p:nvPr/>
        </p:nvPicPr>
        <p:blipFill>
          <a:blip r:embed="rId2"/>
          <a:stretch>
            <a:fillRect/>
          </a:stretch>
        </p:blipFill>
        <p:spPr>
          <a:xfrm>
            <a:off x="628650" y="3800377"/>
            <a:ext cx="2743200" cy="1543246"/>
          </a:xfrm>
          <a:prstGeom prst="rect">
            <a:avLst/>
          </a:prstGeom>
        </p:spPr>
      </p:pic>
      <p:pic>
        <p:nvPicPr>
          <p:cNvPr id="5" name="Picture 4" descr="A tennis ball on a rack. Arrow indicated the direction of the force">
            <a:extLst>
              <a:ext uri="{FF2B5EF4-FFF2-40B4-BE49-F238E27FC236}">
                <a16:creationId xmlns:a16="http://schemas.microsoft.com/office/drawing/2014/main" id="{E3B1EB84-4C84-4A04-A009-C253F26233AB}"/>
              </a:ext>
            </a:extLst>
          </p:cNvPr>
          <p:cNvPicPr>
            <a:picLocks noChangeAspect="1"/>
          </p:cNvPicPr>
          <p:nvPr/>
        </p:nvPicPr>
        <p:blipFill>
          <a:blip r:embed="rId2"/>
          <a:stretch>
            <a:fillRect/>
          </a:stretch>
        </p:blipFill>
        <p:spPr>
          <a:xfrm>
            <a:off x="4258732" y="3800376"/>
            <a:ext cx="2743200" cy="1543246"/>
          </a:xfrm>
          <a:prstGeom prst="rect">
            <a:avLst/>
          </a:prstGeom>
        </p:spPr>
      </p:pic>
      <p:pic>
        <p:nvPicPr>
          <p:cNvPr id="6" name="Picture 4" descr="A tennis ball on a rack. Arrow indicates the direction of the final velocity">
            <a:extLst>
              <a:ext uri="{FF2B5EF4-FFF2-40B4-BE49-F238E27FC236}">
                <a16:creationId xmlns:a16="http://schemas.microsoft.com/office/drawing/2014/main" id="{2B1834E3-F62F-4444-977B-9D1FA1A90E03}"/>
              </a:ext>
            </a:extLst>
          </p:cNvPr>
          <p:cNvPicPr>
            <a:picLocks noChangeAspect="1"/>
          </p:cNvPicPr>
          <p:nvPr/>
        </p:nvPicPr>
        <p:blipFill>
          <a:blip r:embed="rId2"/>
          <a:stretch>
            <a:fillRect/>
          </a:stretch>
        </p:blipFill>
        <p:spPr>
          <a:xfrm>
            <a:off x="7846482" y="3800377"/>
            <a:ext cx="2743200" cy="1543246"/>
          </a:xfrm>
          <a:prstGeom prst="rect">
            <a:avLst/>
          </a:prstGeom>
        </p:spPr>
      </p:pic>
      <p:cxnSp>
        <p:nvCxnSpPr>
          <p:cNvPr id="8" name="Straight Arrow Connector 7">
            <a:extLst>
              <a:ext uri="{FF2B5EF4-FFF2-40B4-BE49-F238E27FC236}">
                <a16:creationId xmlns:a16="http://schemas.microsoft.com/office/drawing/2014/main" id="{0001BC4E-73E6-4CDB-AA43-9458751E5A3F}"/>
              </a:ext>
            </a:extLst>
          </p:cNvPr>
          <p:cNvCxnSpPr/>
          <p:nvPr/>
        </p:nvCxnSpPr>
        <p:spPr>
          <a:xfrm flipH="1" flipV="1">
            <a:off x="2378076" y="4505325"/>
            <a:ext cx="916517" cy="169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98C440DD-0752-42BA-9747-7AF78A54BBA7}"/>
              </a:ext>
            </a:extLst>
          </p:cNvPr>
          <p:cNvSpPr txBox="1"/>
          <p:nvPr/>
        </p:nvSpPr>
        <p:spPr>
          <a:xfrm>
            <a:off x="734484" y="3242733"/>
            <a:ext cx="100245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Before (initial)                                                        During                                                       After(final)</a:t>
            </a:r>
          </a:p>
        </p:txBody>
      </p:sp>
      <p:sp>
        <p:nvSpPr>
          <p:cNvPr id="10" name="TextBox 9">
            <a:extLst>
              <a:ext uri="{FF2B5EF4-FFF2-40B4-BE49-F238E27FC236}">
                <a16:creationId xmlns:a16="http://schemas.microsoft.com/office/drawing/2014/main" id="{122F4D26-F590-4977-AA0E-80FBBA2E8C10}"/>
              </a:ext>
            </a:extLst>
          </p:cNvPr>
          <p:cNvSpPr txBox="1"/>
          <p:nvPr/>
        </p:nvSpPr>
        <p:spPr>
          <a:xfrm>
            <a:off x="739775" y="5544609"/>
            <a:ext cx="9855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 = 0.60 kg         vi= - 42 m/s                    F = 77 N  t=?                                                m=0.60 kg   vf = 28 m/s</a:t>
            </a:r>
          </a:p>
        </p:txBody>
      </p:sp>
      <p:cxnSp>
        <p:nvCxnSpPr>
          <p:cNvPr id="11" name="Straight Arrow Connector 10">
            <a:extLst>
              <a:ext uri="{FF2B5EF4-FFF2-40B4-BE49-F238E27FC236}">
                <a16:creationId xmlns:a16="http://schemas.microsoft.com/office/drawing/2014/main" id="{E698FF23-D043-4A74-8967-36F872FB5483}"/>
              </a:ext>
            </a:extLst>
          </p:cNvPr>
          <p:cNvCxnSpPr/>
          <p:nvPr/>
        </p:nvCxnSpPr>
        <p:spPr>
          <a:xfrm flipV="1">
            <a:off x="4262967" y="4447116"/>
            <a:ext cx="639233" cy="63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3C66976A-5EC1-4104-A461-26D022BBB39B}"/>
              </a:ext>
            </a:extLst>
          </p:cNvPr>
          <p:cNvCxnSpPr>
            <a:cxnSpLocks/>
          </p:cNvCxnSpPr>
          <p:nvPr/>
        </p:nvCxnSpPr>
        <p:spPr>
          <a:xfrm flipV="1">
            <a:off x="9083676" y="4505324"/>
            <a:ext cx="819149" cy="635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B9863D5B-CCF2-47DC-AD18-75AB6B9DEADE}"/>
              </a:ext>
            </a:extLst>
          </p:cNvPr>
          <p:cNvSpPr txBox="1"/>
          <p:nvPr/>
        </p:nvSpPr>
        <p:spPr>
          <a:xfrm>
            <a:off x="739775" y="5915025"/>
            <a:ext cx="10617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Pi = 0.60 (-42) = -25.2 kgm/s                    I = 77 t                                                          Pf = 0.60 (28) = 16.8 kgm/s</a:t>
            </a:r>
          </a:p>
          <a:p>
            <a:r>
              <a:rPr lang="en-US">
                <a:cs typeface="Calibri"/>
              </a:rPr>
              <a:t>                                                                  Pf-Pi = I     </a:t>
            </a:r>
          </a:p>
        </p:txBody>
      </p:sp>
    </p:spTree>
    <p:extLst>
      <p:ext uri="{BB962C8B-B14F-4D97-AF65-F5344CB8AC3E}">
        <p14:creationId xmlns:p14="http://schemas.microsoft.com/office/powerpoint/2010/main" val="1968695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81B1-1F68-4726-9493-010B8474BDC9}"/>
              </a:ext>
            </a:extLst>
          </p:cNvPr>
          <p:cNvSpPr>
            <a:spLocks noGrp="1"/>
          </p:cNvSpPr>
          <p:nvPr>
            <p:ph type="title"/>
          </p:nvPr>
        </p:nvSpPr>
        <p:spPr/>
        <p:txBody>
          <a:bodyPr/>
          <a:lstStyle/>
          <a:p>
            <a:r>
              <a:rPr lang="en-US">
                <a:cs typeface="Calibri Light"/>
              </a:rPr>
              <a:t>1 Object 1-D Impulse</a:t>
            </a:r>
            <a:endParaRPr lang="en-US"/>
          </a:p>
        </p:txBody>
      </p:sp>
      <p:sp>
        <p:nvSpPr>
          <p:cNvPr id="3" name="Content Placeholder 2">
            <a:extLst>
              <a:ext uri="{FF2B5EF4-FFF2-40B4-BE49-F238E27FC236}">
                <a16:creationId xmlns:a16="http://schemas.microsoft.com/office/drawing/2014/main" id="{F18CC320-E421-4213-A356-F4FB4734EA51}"/>
              </a:ext>
            </a:extLst>
          </p:cNvPr>
          <p:cNvSpPr>
            <a:spLocks noGrp="1"/>
          </p:cNvSpPr>
          <p:nvPr>
            <p:ph idx="1"/>
          </p:nvPr>
        </p:nvSpPr>
        <p:spPr>
          <a:xfrm>
            <a:off x="838200" y="1825625"/>
            <a:ext cx="10515600" cy="520172"/>
          </a:xfrm>
        </p:spPr>
        <p:txBody>
          <a:bodyPr vert="horz" lIns="91440" tIns="45720" rIns="91440" bIns="45720" rtlCol="0" anchor="t">
            <a:normAutofit/>
          </a:bodyPr>
          <a:lstStyle/>
          <a:p>
            <a:pPr marL="0" indent="0">
              <a:buNone/>
            </a:pPr>
            <a:r>
              <a:rPr lang="en-US">
                <a:cs typeface="Calibri"/>
              </a:rPr>
              <a:t>Solution Numerically</a:t>
            </a:r>
          </a:p>
        </p:txBody>
      </p:sp>
      <p:pic>
        <p:nvPicPr>
          <p:cNvPr id="5" name="Picture 4" descr="A tennis ball on a rack&#10;&#10;Description automatically generated">
            <a:extLst>
              <a:ext uri="{FF2B5EF4-FFF2-40B4-BE49-F238E27FC236}">
                <a16:creationId xmlns:a16="http://schemas.microsoft.com/office/drawing/2014/main" id="{0A55B0C2-D3B4-4E39-A1AB-A4DCB42C563D}"/>
              </a:ext>
            </a:extLst>
          </p:cNvPr>
          <p:cNvPicPr>
            <a:picLocks noChangeAspect="1"/>
          </p:cNvPicPr>
          <p:nvPr/>
        </p:nvPicPr>
        <p:blipFill>
          <a:blip r:embed="rId3"/>
          <a:stretch>
            <a:fillRect/>
          </a:stretch>
        </p:blipFill>
        <p:spPr>
          <a:xfrm>
            <a:off x="649817" y="2932544"/>
            <a:ext cx="2743200" cy="1543246"/>
          </a:xfrm>
          <a:prstGeom prst="rect">
            <a:avLst/>
          </a:prstGeom>
        </p:spPr>
      </p:pic>
      <p:pic>
        <p:nvPicPr>
          <p:cNvPr id="7" name="Picture 6" descr="A tennis ball on a rack&#10;&#10;Description automatically generated">
            <a:extLst>
              <a:ext uri="{FF2B5EF4-FFF2-40B4-BE49-F238E27FC236}">
                <a16:creationId xmlns:a16="http://schemas.microsoft.com/office/drawing/2014/main" id="{8BDBB4AA-D690-4FB9-8E34-A0CDD7509A41}"/>
              </a:ext>
            </a:extLst>
          </p:cNvPr>
          <p:cNvPicPr>
            <a:picLocks noChangeAspect="1"/>
          </p:cNvPicPr>
          <p:nvPr/>
        </p:nvPicPr>
        <p:blipFill>
          <a:blip r:embed="rId3"/>
          <a:stretch>
            <a:fillRect/>
          </a:stretch>
        </p:blipFill>
        <p:spPr>
          <a:xfrm>
            <a:off x="4290482" y="2869043"/>
            <a:ext cx="2743200" cy="1543246"/>
          </a:xfrm>
          <a:prstGeom prst="rect">
            <a:avLst/>
          </a:prstGeom>
        </p:spPr>
      </p:pic>
      <p:pic>
        <p:nvPicPr>
          <p:cNvPr id="9" name="Picture 4" descr="A tennis ball on a rack&#10;&#10;Description automatically generated">
            <a:extLst>
              <a:ext uri="{FF2B5EF4-FFF2-40B4-BE49-F238E27FC236}">
                <a16:creationId xmlns:a16="http://schemas.microsoft.com/office/drawing/2014/main" id="{685653E5-DD89-4C82-9151-F1519F1AF064}"/>
              </a:ext>
            </a:extLst>
          </p:cNvPr>
          <p:cNvPicPr>
            <a:picLocks noChangeAspect="1"/>
          </p:cNvPicPr>
          <p:nvPr/>
        </p:nvPicPr>
        <p:blipFill>
          <a:blip r:embed="rId3"/>
          <a:stretch>
            <a:fillRect/>
          </a:stretch>
        </p:blipFill>
        <p:spPr>
          <a:xfrm>
            <a:off x="7846482" y="2869044"/>
            <a:ext cx="2743200" cy="1543246"/>
          </a:xfrm>
          <a:prstGeom prst="rect">
            <a:avLst/>
          </a:prstGeom>
        </p:spPr>
      </p:pic>
      <p:sp>
        <p:nvSpPr>
          <p:cNvPr id="11" name="TextBox 10">
            <a:extLst>
              <a:ext uri="{FF2B5EF4-FFF2-40B4-BE49-F238E27FC236}">
                <a16:creationId xmlns:a16="http://schemas.microsoft.com/office/drawing/2014/main" id="{7457E4C7-213A-4C8E-B6DE-96284A051ACC}"/>
              </a:ext>
            </a:extLst>
          </p:cNvPr>
          <p:cNvSpPr txBox="1"/>
          <p:nvPr/>
        </p:nvSpPr>
        <p:spPr>
          <a:xfrm>
            <a:off x="649817" y="2353733"/>
            <a:ext cx="100245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Before (initial)                                                        During                                                       After(final)</a:t>
            </a:r>
          </a:p>
        </p:txBody>
      </p:sp>
      <p:sp>
        <p:nvSpPr>
          <p:cNvPr id="13" name="TextBox 12">
            <a:extLst>
              <a:ext uri="{FF2B5EF4-FFF2-40B4-BE49-F238E27FC236}">
                <a16:creationId xmlns:a16="http://schemas.microsoft.com/office/drawing/2014/main" id="{37EA6971-CB53-4723-9489-735EED60398D}"/>
              </a:ext>
            </a:extLst>
          </p:cNvPr>
          <p:cNvSpPr txBox="1"/>
          <p:nvPr/>
        </p:nvSpPr>
        <p:spPr>
          <a:xfrm>
            <a:off x="200025" y="4613276"/>
            <a:ext cx="103949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m = 0.60 kg      vi= - 42 m/s                    F = 77 N  t=?                                            m=0.60 kg   vf = 28 m/s</a:t>
            </a:r>
          </a:p>
        </p:txBody>
      </p:sp>
      <p:sp>
        <p:nvSpPr>
          <p:cNvPr id="15" name="TextBox 14">
            <a:extLst>
              <a:ext uri="{FF2B5EF4-FFF2-40B4-BE49-F238E27FC236}">
                <a16:creationId xmlns:a16="http://schemas.microsoft.com/office/drawing/2014/main" id="{A59D5CA5-5D1D-4470-844D-6AFB869D8664}"/>
              </a:ext>
            </a:extLst>
          </p:cNvPr>
          <p:cNvSpPr txBox="1"/>
          <p:nvPr/>
        </p:nvSpPr>
        <p:spPr>
          <a:xfrm>
            <a:off x="316442" y="5258859"/>
            <a:ext cx="1113578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cs typeface="Calibri"/>
            </a:endParaRPr>
          </a:p>
        </p:txBody>
      </p:sp>
      <p:cxnSp>
        <p:nvCxnSpPr>
          <p:cNvPr id="17" name="Straight Arrow Connector 16">
            <a:extLst>
              <a:ext uri="{FF2B5EF4-FFF2-40B4-BE49-F238E27FC236}">
                <a16:creationId xmlns:a16="http://schemas.microsoft.com/office/drawing/2014/main" id="{ECF69E77-E3C4-4615-9209-8CB3426D9CA5}"/>
              </a:ext>
            </a:extLst>
          </p:cNvPr>
          <p:cNvCxnSpPr/>
          <p:nvPr/>
        </p:nvCxnSpPr>
        <p:spPr>
          <a:xfrm flipH="1" flipV="1">
            <a:off x="2134659" y="3637492"/>
            <a:ext cx="916517" cy="169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D017AF08-F7BF-4AF2-9D93-AC5ED3C4A885}"/>
              </a:ext>
            </a:extLst>
          </p:cNvPr>
          <p:cNvCxnSpPr/>
          <p:nvPr/>
        </p:nvCxnSpPr>
        <p:spPr>
          <a:xfrm>
            <a:off x="9517593" y="3580342"/>
            <a:ext cx="850898" cy="423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F76FBBB0-4DF3-40C4-83C0-63BBBBD198BD}"/>
              </a:ext>
            </a:extLst>
          </p:cNvPr>
          <p:cNvCxnSpPr/>
          <p:nvPr/>
        </p:nvCxnSpPr>
        <p:spPr>
          <a:xfrm flipV="1">
            <a:off x="4474634" y="3579283"/>
            <a:ext cx="639233" cy="63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84413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81B1-1F68-4726-9493-010B8474BDC9}"/>
              </a:ext>
            </a:extLst>
          </p:cNvPr>
          <p:cNvSpPr>
            <a:spLocks noGrp="1"/>
          </p:cNvSpPr>
          <p:nvPr>
            <p:ph type="title"/>
          </p:nvPr>
        </p:nvSpPr>
        <p:spPr/>
        <p:txBody>
          <a:bodyPr/>
          <a:lstStyle/>
          <a:p>
            <a:r>
              <a:rPr lang="en-US">
                <a:cs typeface="Calibri Light"/>
              </a:rPr>
              <a:t>1 Object 2-D Impulse</a:t>
            </a:r>
            <a:endParaRPr lang="en-US"/>
          </a:p>
        </p:txBody>
      </p:sp>
      <p:sp>
        <p:nvSpPr>
          <p:cNvPr id="3" name="Content Placeholder 2">
            <a:extLst>
              <a:ext uri="{FF2B5EF4-FFF2-40B4-BE49-F238E27FC236}">
                <a16:creationId xmlns:a16="http://schemas.microsoft.com/office/drawing/2014/main" id="{F18CC320-E421-4213-A356-F4FB4734EA51}"/>
              </a:ext>
            </a:extLst>
          </p:cNvPr>
          <p:cNvSpPr>
            <a:spLocks noGrp="1"/>
          </p:cNvSpPr>
          <p:nvPr>
            <p:ph idx="1"/>
          </p:nvPr>
        </p:nvSpPr>
        <p:spPr>
          <a:xfrm>
            <a:off x="838200" y="1825625"/>
            <a:ext cx="10515600" cy="520172"/>
          </a:xfrm>
        </p:spPr>
        <p:txBody>
          <a:bodyPr vert="horz" lIns="91440" tIns="45720" rIns="91440" bIns="45720" rtlCol="0" anchor="t">
            <a:normAutofit/>
          </a:bodyPr>
          <a:lstStyle/>
          <a:p>
            <a:pPr marL="0" indent="0">
              <a:buNone/>
            </a:pPr>
            <a:r>
              <a:rPr lang="en-US">
                <a:cs typeface="Calibri"/>
              </a:rPr>
              <a:t>Solution Symbolically</a:t>
            </a:r>
          </a:p>
        </p:txBody>
      </p:sp>
      <p:pic>
        <p:nvPicPr>
          <p:cNvPr id="5" name="Picture 4" descr="A tennis ball on a rack&#10;&#10;Description automatically generated">
            <a:extLst>
              <a:ext uri="{FF2B5EF4-FFF2-40B4-BE49-F238E27FC236}">
                <a16:creationId xmlns:a16="http://schemas.microsoft.com/office/drawing/2014/main" id="{0A55B0C2-D3B4-4E39-A1AB-A4DCB42C563D}"/>
              </a:ext>
            </a:extLst>
          </p:cNvPr>
          <p:cNvPicPr>
            <a:picLocks noChangeAspect="1"/>
          </p:cNvPicPr>
          <p:nvPr/>
        </p:nvPicPr>
        <p:blipFill>
          <a:blip r:embed="rId3"/>
          <a:stretch>
            <a:fillRect/>
          </a:stretch>
        </p:blipFill>
        <p:spPr>
          <a:xfrm>
            <a:off x="649817" y="2932544"/>
            <a:ext cx="2743200" cy="1543246"/>
          </a:xfrm>
          <a:prstGeom prst="rect">
            <a:avLst/>
          </a:prstGeom>
        </p:spPr>
      </p:pic>
      <p:pic>
        <p:nvPicPr>
          <p:cNvPr id="7" name="Picture 6" descr="A tennis ball on a rack&#10;&#10;Description automatically generated">
            <a:extLst>
              <a:ext uri="{FF2B5EF4-FFF2-40B4-BE49-F238E27FC236}">
                <a16:creationId xmlns:a16="http://schemas.microsoft.com/office/drawing/2014/main" id="{8BDBB4AA-D690-4FB9-8E34-A0CDD7509A41}"/>
              </a:ext>
            </a:extLst>
          </p:cNvPr>
          <p:cNvPicPr>
            <a:picLocks noChangeAspect="1"/>
          </p:cNvPicPr>
          <p:nvPr/>
        </p:nvPicPr>
        <p:blipFill>
          <a:blip r:embed="rId3"/>
          <a:stretch>
            <a:fillRect/>
          </a:stretch>
        </p:blipFill>
        <p:spPr>
          <a:xfrm>
            <a:off x="4290482" y="2869043"/>
            <a:ext cx="2743200" cy="1543246"/>
          </a:xfrm>
          <a:prstGeom prst="rect">
            <a:avLst/>
          </a:prstGeom>
        </p:spPr>
      </p:pic>
      <p:pic>
        <p:nvPicPr>
          <p:cNvPr id="9" name="Picture 4" descr="A tennis ball on a rack&#10;&#10;Description automatically generated">
            <a:extLst>
              <a:ext uri="{FF2B5EF4-FFF2-40B4-BE49-F238E27FC236}">
                <a16:creationId xmlns:a16="http://schemas.microsoft.com/office/drawing/2014/main" id="{685653E5-DD89-4C82-9151-F1519F1AF064}"/>
              </a:ext>
            </a:extLst>
          </p:cNvPr>
          <p:cNvPicPr>
            <a:picLocks noChangeAspect="1"/>
          </p:cNvPicPr>
          <p:nvPr/>
        </p:nvPicPr>
        <p:blipFill>
          <a:blip r:embed="rId3"/>
          <a:stretch>
            <a:fillRect/>
          </a:stretch>
        </p:blipFill>
        <p:spPr>
          <a:xfrm>
            <a:off x="7846482" y="2869044"/>
            <a:ext cx="2743200" cy="1543246"/>
          </a:xfrm>
          <a:prstGeom prst="rect">
            <a:avLst/>
          </a:prstGeom>
        </p:spPr>
      </p:pic>
      <p:sp>
        <p:nvSpPr>
          <p:cNvPr id="11" name="TextBox 10">
            <a:extLst>
              <a:ext uri="{FF2B5EF4-FFF2-40B4-BE49-F238E27FC236}">
                <a16:creationId xmlns:a16="http://schemas.microsoft.com/office/drawing/2014/main" id="{7457E4C7-213A-4C8E-B6DE-96284A051ACC}"/>
              </a:ext>
            </a:extLst>
          </p:cNvPr>
          <p:cNvSpPr txBox="1"/>
          <p:nvPr/>
        </p:nvSpPr>
        <p:spPr>
          <a:xfrm>
            <a:off x="649817" y="2353733"/>
            <a:ext cx="100245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Before (initial)                                                        During                                                       After(final)</a:t>
            </a:r>
          </a:p>
        </p:txBody>
      </p:sp>
      <p:sp>
        <p:nvSpPr>
          <p:cNvPr id="13" name="TextBox 12">
            <a:extLst>
              <a:ext uri="{FF2B5EF4-FFF2-40B4-BE49-F238E27FC236}">
                <a16:creationId xmlns:a16="http://schemas.microsoft.com/office/drawing/2014/main" id="{37EA6971-CB53-4723-9489-735EED60398D}"/>
              </a:ext>
            </a:extLst>
          </p:cNvPr>
          <p:cNvSpPr txBox="1"/>
          <p:nvPr/>
        </p:nvSpPr>
        <p:spPr>
          <a:xfrm>
            <a:off x="200025" y="4613276"/>
            <a:ext cx="103949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m = 0.60 kg      vi= - 42 m/s                    F = 77 N  t=?                                            m=0.60 kg   vf = 28 m/s</a:t>
            </a:r>
          </a:p>
        </p:txBody>
      </p:sp>
      <p:sp>
        <p:nvSpPr>
          <p:cNvPr id="15" name="TextBox 14">
            <a:extLst>
              <a:ext uri="{FF2B5EF4-FFF2-40B4-BE49-F238E27FC236}">
                <a16:creationId xmlns:a16="http://schemas.microsoft.com/office/drawing/2014/main" id="{A59D5CA5-5D1D-4470-844D-6AFB869D8664}"/>
              </a:ext>
            </a:extLst>
          </p:cNvPr>
          <p:cNvSpPr txBox="1"/>
          <p:nvPr/>
        </p:nvSpPr>
        <p:spPr>
          <a:xfrm>
            <a:off x="316442" y="5258859"/>
            <a:ext cx="1167553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Pi =m vi                                                      I = F t                                                        </a:t>
            </a:r>
            <a:r>
              <a:rPr lang="en-US" sz="2000" dirty="0" err="1"/>
              <a:t>Pf</a:t>
            </a:r>
            <a:r>
              <a:rPr lang="en-US" sz="2000" dirty="0"/>
              <a:t> = m </a:t>
            </a:r>
            <a:r>
              <a:rPr lang="en-US" sz="2000" dirty="0" err="1"/>
              <a:t>vf</a:t>
            </a:r>
            <a:endParaRPr lang="en-US" sz="2000">
              <a:cs typeface="Calibri"/>
            </a:endParaRPr>
          </a:p>
          <a:p>
            <a:r>
              <a:rPr lang="en-US" sz="2000" dirty="0">
                <a:cs typeface="Calibri"/>
              </a:rPr>
              <a:t>I = </a:t>
            </a:r>
            <a:r>
              <a:rPr lang="en-US" sz="2000" dirty="0" err="1">
                <a:cs typeface="Calibri"/>
              </a:rPr>
              <a:t>Pf</a:t>
            </a:r>
            <a:r>
              <a:rPr lang="en-US" sz="2000" dirty="0">
                <a:cs typeface="Calibri"/>
              </a:rPr>
              <a:t> - Pi</a:t>
            </a:r>
          </a:p>
          <a:p>
            <a:r>
              <a:rPr lang="en-US" sz="2000" dirty="0">
                <a:ea typeface="+mn-lt"/>
                <a:cs typeface="+mn-lt"/>
              </a:rPr>
              <a:t>F t =</a:t>
            </a:r>
            <a:r>
              <a:rPr lang="en-US" sz="2000" dirty="0">
                <a:cs typeface="Calibri"/>
              </a:rPr>
              <a:t> m vi – m </a:t>
            </a:r>
            <a:r>
              <a:rPr lang="en-US" sz="2000" dirty="0" err="1">
                <a:cs typeface="Calibri"/>
              </a:rPr>
              <a:t>vf</a:t>
            </a:r>
            <a:endParaRPr lang="en-US" sz="2000" dirty="0">
              <a:cs typeface="Calibri"/>
            </a:endParaRPr>
          </a:p>
          <a:p>
            <a:r>
              <a:rPr lang="en-US" sz="2000" dirty="0">
                <a:cs typeface="Calibri"/>
              </a:rPr>
              <a:t>t = (m vi – m </a:t>
            </a:r>
            <a:r>
              <a:rPr lang="en-US" sz="2000" dirty="0" err="1">
                <a:cs typeface="Calibri"/>
              </a:rPr>
              <a:t>vf</a:t>
            </a:r>
            <a:r>
              <a:rPr lang="en-US" sz="2000" dirty="0">
                <a:cs typeface="Calibri"/>
              </a:rPr>
              <a:t>)/F                                                        </a:t>
            </a:r>
            <a:endParaRPr lang="en-US" sz="2000" dirty="0">
              <a:solidFill>
                <a:srgbClr val="FF0000"/>
              </a:solidFill>
              <a:cs typeface="Calibri"/>
            </a:endParaRPr>
          </a:p>
          <a:p>
            <a:r>
              <a:rPr lang="en-US" dirty="0">
                <a:cs typeface="Calibri"/>
              </a:rPr>
              <a:t>                                                         </a:t>
            </a:r>
          </a:p>
        </p:txBody>
      </p:sp>
      <p:cxnSp>
        <p:nvCxnSpPr>
          <p:cNvPr id="17" name="Straight Arrow Connector 16">
            <a:extLst>
              <a:ext uri="{FF2B5EF4-FFF2-40B4-BE49-F238E27FC236}">
                <a16:creationId xmlns:a16="http://schemas.microsoft.com/office/drawing/2014/main" id="{ECF69E77-E3C4-4615-9209-8CB3426D9CA5}"/>
              </a:ext>
            </a:extLst>
          </p:cNvPr>
          <p:cNvCxnSpPr/>
          <p:nvPr/>
        </p:nvCxnSpPr>
        <p:spPr>
          <a:xfrm flipH="1" flipV="1">
            <a:off x="2134659" y="3637492"/>
            <a:ext cx="916517" cy="169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a:extLst>
              <a:ext uri="{FF2B5EF4-FFF2-40B4-BE49-F238E27FC236}">
                <a16:creationId xmlns:a16="http://schemas.microsoft.com/office/drawing/2014/main" id="{D017AF08-F7BF-4AF2-9D93-AC5ED3C4A885}"/>
              </a:ext>
            </a:extLst>
          </p:cNvPr>
          <p:cNvCxnSpPr/>
          <p:nvPr/>
        </p:nvCxnSpPr>
        <p:spPr>
          <a:xfrm>
            <a:off x="9517593" y="3580342"/>
            <a:ext cx="850898" cy="423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F76FBBB0-4DF3-40C4-83C0-63BBBBD198BD}"/>
              </a:ext>
            </a:extLst>
          </p:cNvPr>
          <p:cNvCxnSpPr/>
          <p:nvPr/>
        </p:nvCxnSpPr>
        <p:spPr>
          <a:xfrm flipV="1">
            <a:off x="4474634" y="3579283"/>
            <a:ext cx="639233" cy="63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8034430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5A85F495E49E4BBB833CF7A9F152C4" ma:contentTypeVersion="10" ma:contentTypeDescription="Create a new document." ma:contentTypeScope="" ma:versionID="f246edea02a8a4194af0539485bc691d">
  <xsd:schema xmlns:xsd="http://www.w3.org/2001/XMLSchema" xmlns:xs="http://www.w3.org/2001/XMLSchema" xmlns:p="http://schemas.microsoft.com/office/2006/metadata/properties" xmlns:ns2="6954f885-5cd7-482a-89e1-9538160d650a" targetNamespace="http://schemas.microsoft.com/office/2006/metadata/properties" ma:root="true" ma:fieldsID="ef5adcf8a14354fc6ba5ad96574f0ede" ns2:_="">
    <xsd:import namespace="6954f885-5cd7-482a-89e1-9538160d650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54f885-5cd7-482a-89e1-9538160d65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653B89-0377-4BA3-B00C-5A43BF4894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54f885-5cd7-482a-89e1-9538160d65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2B2238-711F-4EFF-BE3B-AD3813DA7174}">
  <ds:schemaRefs>
    <ds:schemaRef ds:uri="http://schemas.microsoft.com/sharepoint/v3/contenttype/forms"/>
  </ds:schemaRefs>
</ds:datastoreItem>
</file>

<file path=customXml/itemProps3.xml><?xml version="1.0" encoding="utf-8"?>
<ds:datastoreItem xmlns:ds="http://schemas.openxmlformats.org/officeDocument/2006/customXml" ds:itemID="{EFA1E9C3-6193-46A8-98AF-962410448CA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22</Slides>
  <Notes>7</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Impulse Momentum Collisions</vt:lpstr>
      <vt:lpstr>Learning  Outcomes</vt:lpstr>
      <vt:lpstr>Concepts</vt:lpstr>
      <vt:lpstr>Units</vt:lpstr>
      <vt:lpstr>Formulas</vt:lpstr>
      <vt:lpstr>DISCLAIMER</vt:lpstr>
      <vt:lpstr>1 Object 1-D Impulse</vt:lpstr>
      <vt:lpstr>1 Object 1-D Impulse</vt:lpstr>
      <vt:lpstr>1 Object 2-D Impulse</vt:lpstr>
      <vt:lpstr>1 Object 2-D Impulse</vt:lpstr>
      <vt:lpstr>TYPICAL 1-D COLLISIONS</vt:lpstr>
      <vt:lpstr>GENERAL FORMULA FOR THE COLLISIONS</vt:lpstr>
      <vt:lpstr>1-D Collisions</vt:lpstr>
      <vt:lpstr>COLLISION TYPES</vt:lpstr>
      <vt:lpstr>1-D Collision with Simulation-Inelastic</vt:lpstr>
      <vt:lpstr>1-D Collision with Simulation-Inelastic</vt:lpstr>
      <vt:lpstr>1-D Collision with Simulation-Elastic</vt:lpstr>
      <vt:lpstr>1-D Collision with Simulation-Inelastic</vt:lpstr>
      <vt:lpstr>GLANCING COLLISIONS</vt:lpstr>
      <vt:lpstr>GLANCING COLLISIONS</vt:lpstr>
      <vt:lpstr>GLANCING COLLISIONS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58</cp:revision>
  <dcterms:created xsi:type="dcterms:W3CDTF">2021-08-09T21:57:42Z</dcterms:created>
  <dcterms:modified xsi:type="dcterms:W3CDTF">2022-04-01T14:21:45Z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0x010100325A85F495E49E4BBB833CF7A9F152C4</vt:lpwstr>
  </property>
</Properties>
</file>